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1" r:id="rId2"/>
    <p:sldId id="300" r:id="rId3"/>
    <p:sldId id="262" r:id="rId4"/>
    <p:sldId id="258" r:id="rId5"/>
    <p:sldId id="355" r:id="rId6"/>
    <p:sldId id="356" r:id="rId7"/>
    <p:sldId id="357" r:id="rId8"/>
    <p:sldId id="343" r:id="rId9"/>
    <p:sldId id="350" r:id="rId10"/>
    <p:sldId id="352" r:id="rId11"/>
    <p:sldId id="346" r:id="rId12"/>
    <p:sldId id="33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84A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989" autoAdjust="0"/>
  </p:normalViewPr>
  <p:slideViewPr>
    <p:cSldViewPr>
      <p:cViewPr>
        <p:scale>
          <a:sx n="80" d="100"/>
          <a:sy n="80" d="100"/>
        </p:scale>
        <p:origin x="-1272"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image" Target="../media/image2.jpeg"/></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3333333333333336"/>
          <c:y val="2.398081534772183E-2"/>
          <c:w val="0.7507936507936509"/>
          <c:h val="0.95203836930455632"/>
        </c:manualLayout>
      </c:layout>
      <c:barChart>
        <c:barDir val="bar"/>
        <c:grouping val="clustered"/>
        <c:ser>
          <c:idx val="0"/>
          <c:order val="0"/>
          <c:tx>
            <c:strRef>
              <c:f>Sheet1!$A$2</c:f>
              <c:strCache>
                <c:ptCount val="1"/>
              </c:strCache>
            </c:strRef>
          </c:tx>
          <c:spPr>
            <a:blipFill dpi="0" rotWithShape="0">
              <a:blip xmlns:r="http://schemas.openxmlformats.org/officeDocument/2006/relationships" r:embed="rId1"/>
              <a:srcRect/>
              <a:tile tx="0" ty="0" sx="100000" sy="100000" flip="none" algn="tl"/>
            </a:blipFill>
            <a:ln w="14039">
              <a:solidFill>
                <a:schemeClr val="tx1"/>
              </a:solidFill>
              <a:prstDash val="solid"/>
            </a:ln>
            <a:effectLst>
              <a:outerShdw dist="35921" dir="2700000" algn="br">
                <a:srgbClr val="000000"/>
              </a:outerShdw>
            </a:effectLst>
          </c:spPr>
          <c:dLbls>
            <c:spPr>
              <a:noFill/>
              <a:ln w="28077">
                <a:noFill/>
              </a:ln>
            </c:spPr>
            <c:txPr>
              <a:bodyPr/>
              <a:lstStyle/>
              <a:p>
                <a:pPr>
                  <a:defRPr sz="1161" b="1" i="0" u="none" strike="noStrike" baseline="0">
                    <a:solidFill>
                      <a:schemeClr val="tx1"/>
                    </a:solidFill>
                    <a:latin typeface="Arial"/>
                    <a:ea typeface="Arial"/>
                    <a:cs typeface="Arial"/>
                  </a:defRPr>
                </a:pPr>
                <a:endParaRPr lang="en-US"/>
              </a:p>
            </c:txPr>
            <c:showVal val="1"/>
          </c:dLbls>
          <c:cat>
            <c:strRef>
              <c:f>Sheet1!$B$1:$F$1</c:f>
              <c:strCache>
                <c:ptCount val="5"/>
                <c:pt idx="0">
                  <c:v>Over 15 years ago  </c:v>
                </c:pt>
                <c:pt idx="1">
                  <c:v>10-15 years ago</c:v>
                </c:pt>
                <c:pt idx="2">
                  <c:v>5-9 years ago</c:v>
                </c:pt>
                <c:pt idx="3">
                  <c:v>4-8years ago</c:v>
                </c:pt>
                <c:pt idx="4">
                  <c:v>Less than 3 years ago</c:v>
                </c:pt>
              </c:strCache>
            </c:strRef>
          </c:cat>
          <c:val>
            <c:numRef>
              <c:f>Sheet1!$B$2:$F$2</c:f>
              <c:numCache>
                <c:formatCode>0%</c:formatCode>
                <c:ptCount val="5"/>
                <c:pt idx="0">
                  <c:v>4.0000000000000008E-2</c:v>
                </c:pt>
                <c:pt idx="1">
                  <c:v>8.0000000000000016E-2</c:v>
                </c:pt>
                <c:pt idx="2">
                  <c:v>0.2</c:v>
                </c:pt>
                <c:pt idx="3">
                  <c:v>0.27</c:v>
                </c:pt>
                <c:pt idx="4">
                  <c:v>0.41000000000000003</c:v>
                </c:pt>
              </c:numCache>
            </c:numRef>
          </c:val>
        </c:ser>
        <c:dLbls>
          <c:showVal val="1"/>
        </c:dLbls>
        <c:axId val="92943104"/>
        <c:axId val="92945408"/>
      </c:barChart>
      <c:catAx>
        <c:axId val="92943104"/>
        <c:scaling>
          <c:orientation val="minMax"/>
        </c:scaling>
        <c:axPos val="l"/>
        <c:numFmt formatCode="General" sourceLinked="1"/>
        <c:majorTickMark val="none"/>
        <c:tickLblPos val="nextTo"/>
        <c:spPr>
          <a:solidFill>
            <a:schemeClr val="bg1"/>
          </a:solidFill>
          <a:ln w="10529">
            <a:noFill/>
          </a:ln>
        </c:spPr>
        <c:txPr>
          <a:bodyPr rot="0" vert="horz"/>
          <a:lstStyle/>
          <a:p>
            <a:pPr>
              <a:defRPr sz="967" b="1" i="0" u="none" strike="noStrike" baseline="0">
                <a:solidFill>
                  <a:schemeClr val="tx1"/>
                </a:solidFill>
                <a:latin typeface="Arial"/>
                <a:ea typeface="Arial"/>
                <a:cs typeface="Arial"/>
              </a:defRPr>
            </a:pPr>
            <a:endParaRPr lang="en-US"/>
          </a:p>
        </c:txPr>
        <c:crossAx val="92945408"/>
        <c:crosses val="autoZero"/>
        <c:auto val="1"/>
        <c:lblAlgn val="ctr"/>
        <c:lblOffset val="100"/>
        <c:tickLblSkip val="1"/>
        <c:tickMarkSkip val="1"/>
      </c:catAx>
      <c:valAx>
        <c:axId val="92945408"/>
        <c:scaling>
          <c:orientation val="minMax"/>
        </c:scaling>
        <c:delete val="1"/>
        <c:axPos val="b"/>
        <c:numFmt formatCode="0%" sourceLinked="1"/>
        <c:tickLblPos val="nextTo"/>
        <c:crossAx val="92943104"/>
        <c:crosses val="autoZero"/>
        <c:crossBetween val="between"/>
      </c:valAx>
      <c:spPr>
        <a:solidFill>
          <a:schemeClr val="bg1"/>
        </a:solidFill>
        <a:ln w="28077">
          <a:noFill/>
        </a:ln>
        <a:effectLst>
          <a:outerShdw blurRad="50800" dist="38100" dir="2700000" algn="tl" rotWithShape="0">
            <a:prstClr val="black">
              <a:alpha val="40000"/>
            </a:prstClr>
          </a:outerShdw>
        </a:effectLst>
      </c:spPr>
    </c:plotArea>
    <c:plotVisOnly val="1"/>
    <c:dispBlanksAs val="gap"/>
  </c:chart>
  <c:spPr>
    <a:gradFill rotWithShape="0">
      <a:gsLst>
        <a:gs pos="0">
          <a:srgbClr val="FFFFFF"/>
        </a:gs>
        <a:gs pos="100000">
          <a:srgbClr val="CC99FF"/>
        </a:gs>
      </a:gsLst>
      <a:lin ang="2700000" scaled="1"/>
    </a:gradFill>
    <a:ln w="9525" cap="flat" cmpd="sng" algn="ctr">
      <a:solidFill>
        <a:srgbClr val="FFCC00"/>
      </a:solidFill>
      <a:prstDash val="solid"/>
      <a:miter lim="800000"/>
      <a:headEnd type="none" w="med" len="med"/>
      <a:tailEnd type="none" w="med" len="med"/>
    </a:ln>
  </c:spPr>
  <c:txPr>
    <a:bodyPr/>
    <a:lstStyle/>
    <a:p>
      <a:pPr>
        <a:defRPr sz="967" b="0" i="0" u="none" strike="noStrike" baseline="0">
          <a:solidFill>
            <a:schemeClr val="tx1"/>
          </a:solidFill>
          <a:latin typeface="Arial"/>
          <a:ea typeface="Arial"/>
          <a:cs typeface="Arial"/>
        </a:defRPr>
      </a:pPr>
      <a:endParaRPr lang="en-US"/>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030739-D5AB-4C81-B87C-394930868464}" type="datetimeFigureOut">
              <a:rPr lang="en-US" smtClean="0"/>
              <a:pPr/>
              <a:t>3/24/2010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367938-EFC0-437C-9235-B8F219269A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3/24/2010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3/24/2010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3/24/2010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a:prstGeom prst="rect">
            <a:avLst/>
          </a:prstGeo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D72A3-C715-4775-AAD6-44B8FE998897}" type="datetimeFigureOut">
              <a:rPr lang="en-US" smtClean="0"/>
              <a:pPr/>
              <a:t>3/24/2010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AD72A3-C715-4775-AAD6-44B8FE998897}" type="datetimeFigureOut">
              <a:rPr lang="en-US" smtClean="0"/>
              <a:pPr/>
              <a:t>3/24/2010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AD72A3-C715-4775-AAD6-44B8FE998897}" type="datetimeFigureOut">
              <a:rPr lang="en-US" smtClean="0"/>
              <a:pPr/>
              <a:t>3/24/2010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AD72A3-C715-4775-AAD6-44B8FE998897}" type="datetimeFigureOut">
              <a:rPr lang="en-US" smtClean="0"/>
              <a:pPr/>
              <a:t>3/24/2010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AD72A3-C715-4775-AAD6-44B8FE998897}" type="datetimeFigureOut">
              <a:rPr lang="en-US" smtClean="0"/>
              <a:pPr/>
              <a:t>3/24/2010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D72A3-C715-4775-AAD6-44B8FE998897}" type="datetimeFigureOut">
              <a:rPr lang="en-US" smtClean="0"/>
              <a:pPr/>
              <a:t>3/24/2010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D72A3-C715-4775-AAD6-44B8FE998897}" type="datetimeFigureOut">
              <a:rPr lang="en-US" smtClean="0"/>
              <a:pPr/>
              <a:t>3/24/2010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D72A3-C715-4775-AAD6-44B8FE998897}" type="datetimeFigureOut">
              <a:rPr lang="en-US" smtClean="0"/>
              <a:pPr/>
              <a:t>3/24/2010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38E3E-A1E0-4A29-AAB6-7B0AD1ABEA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D72A3-C715-4775-AAD6-44B8FE998897}" type="datetimeFigureOut">
              <a:rPr lang="en-US" smtClean="0"/>
              <a:pPr/>
              <a:t>3/24/2010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A38E3E-A1E0-4A29-AAB6-7B0AD1ABEA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 id="2147483664"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7.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US" sz="2000" b="1" dirty="0" smtClean="0">
                <a:latin typeface="Times New Roman" pitchFamily="18" charset="0"/>
                <a:cs typeface="Times New Roman" pitchFamily="18" charset="0"/>
              </a:rPr>
              <a:t>Background</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610600" cy="7239000"/>
          </a:xfrm>
        </p:spPr>
        <p:txBody>
          <a:bodyPr>
            <a:normAutofit lnSpcReduction="10000"/>
          </a:bodyPr>
          <a:lstStyle/>
          <a:p>
            <a:pPr>
              <a:buNone/>
            </a:pPr>
            <a:endParaRPr lang="en-GB" sz="1800" dirty="0" smtClean="0"/>
          </a:p>
          <a:p>
            <a:pPr>
              <a:buBlip>
                <a:blip r:embed="rId2"/>
              </a:buBlip>
            </a:pPr>
            <a:r>
              <a:rPr lang="en-US" sz="1800" dirty="0" smtClean="0"/>
              <a:t> Opinions are rife that the banking sector is gradually losing investors and customers confidence, aftermath of the huge rot unearthed in the sector by the CBN. The foreboding fear that things may not be the same again in the sector is palpable and that it will take a longer time for sanity and profitability to return to the sector is well founded.  </a:t>
            </a:r>
          </a:p>
          <a:p>
            <a:pPr>
              <a:buBlip>
                <a:blip r:embed="rId2"/>
              </a:buBlip>
            </a:pPr>
            <a:endParaRPr lang="en-US" sz="1800" dirty="0" smtClean="0"/>
          </a:p>
          <a:p>
            <a:pPr>
              <a:buBlip>
                <a:blip r:embed="rId2"/>
              </a:buBlip>
            </a:pPr>
            <a:r>
              <a:rPr lang="en-US" sz="1800" dirty="0" smtClean="0"/>
              <a:t> One critical aspect of service delivery is customer service. Over time, there has been a deficit of such in virtually all the sectors of the economy and the banking sector is no exception. Practically, banking operations in Nigeria are awash with frequent system shutdowns that has consistently make it almost impossible to use the ATM cards on the </a:t>
            </a:r>
            <a:r>
              <a:rPr lang="en-US" sz="1800" dirty="0" err="1" smtClean="0"/>
              <a:t>Interswitch</a:t>
            </a:r>
            <a:r>
              <a:rPr lang="en-US" sz="1800" dirty="0" smtClean="0"/>
              <a:t> network, and no apologies are received for ATM failed services. This is exacerbated by the long, suffocating queues usually experienced in some bank branches across the land.</a:t>
            </a:r>
          </a:p>
          <a:p>
            <a:pPr>
              <a:buBlip>
                <a:blip r:embed="rId2"/>
              </a:buBlip>
            </a:pPr>
            <a:endParaRPr lang="en-US" sz="1800" dirty="0" smtClean="0"/>
          </a:p>
          <a:p>
            <a:pPr>
              <a:buBlip>
                <a:blip r:embed="rId2"/>
              </a:buBlip>
            </a:pPr>
            <a:r>
              <a:rPr lang="en-US" sz="1800" dirty="0" smtClean="0"/>
              <a:t> It is on the basis of these that we sought to aggregate the opinions of people on their perception of customer service delivery by banks and things to be done to stem the tide of dwindling confidence in the banking sector, amongst others. </a:t>
            </a:r>
          </a:p>
          <a:p>
            <a:pPr>
              <a:buBlip>
                <a:blip r:embed="rId2"/>
              </a:buBlip>
            </a:pPr>
            <a:endParaRPr lang="en-US" sz="1800" dirty="0" smtClean="0"/>
          </a:p>
          <a:p>
            <a:pPr>
              <a:buBlip>
                <a:blip r:embed="rId2"/>
              </a:buBlip>
            </a:pPr>
            <a:r>
              <a:rPr lang="en-US" sz="1800" dirty="0" smtClean="0"/>
              <a:t> The study was carried out in the first two weeks of March, 2010.</a:t>
            </a:r>
          </a:p>
          <a:p>
            <a:pPr>
              <a:buBlip>
                <a:blip r:embed="rId2"/>
              </a:buBlip>
            </a:pPr>
            <a:endParaRPr lang="en-US" sz="1800" dirty="0" smtClean="0"/>
          </a:p>
          <a:p>
            <a:pPr>
              <a:buNone/>
            </a:pPr>
            <a:r>
              <a:rPr lang="en-US" sz="1800" dirty="0" smtClean="0"/>
              <a:t>       </a:t>
            </a:r>
          </a:p>
          <a:p>
            <a:pPr>
              <a:buBlip>
                <a:blip r:embed="rId2"/>
              </a:buBlip>
            </a:pPr>
            <a:endParaRPr lang="en-US" sz="1800" dirty="0" smtClean="0"/>
          </a:p>
          <a:p>
            <a:pPr>
              <a:buBlip>
                <a:blip r:embed="rId2"/>
              </a:buBlip>
            </a:pPr>
            <a:endParaRPr lang="en-US" sz="1800" dirty="0" smtClean="0"/>
          </a:p>
          <a:p>
            <a:pPr>
              <a:buBlip>
                <a:blip r:embed="rId2"/>
              </a:buBlip>
            </a:pPr>
            <a:endParaRPr lang="en-US" sz="1800" dirty="0" smtClean="0"/>
          </a:p>
          <a:p>
            <a:pPr>
              <a:buNone/>
            </a:pPr>
            <a:r>
              <a:rPr lang="en-US" sz="1800" dirty="0" smtClean="0"/>
              <a:t>   </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143000"/>
            <a:ext cx="9525000" cy="3408363"/>
            <a:chOff x="0" y="0"/>
            <a:chExt cx="5808" cy="2147"/>
          </a:xfrm>
        </p:grpSpPr>
        <p:graphicFrame>
          <p:nvGraphicFramePr>
            <p:cNvPr id="314371" name="Object 3"/>
            <p:cNvGraphicFramePr>
              <a:graphicFrameLocks noChangeAspect="1"/>
            </p:cNvGraphicFramePr>
            <p:nvPr/>
          </p:nvGraphicFramePr>
          <p:xfrm>
            <a:off x="0" y="0"/>
            <a:ext cx="5586" cy="2147"/>
          </p:xfrm>
          <a:graphic>
            <a:graphicData uri="http://schemas.openxmlformats.org/presentationml/2006/ole">
              <p:oleObj spid="_x0000_s114690" name="Chart" r:id="rId3" imgW="8896391" imgH="3419309" progId="MSGraph.Chart.8">
                <p:embed followColorScheme="full"/>
              </p:oleObj>
            </a:graphicData>
          </a:graphic>
        </p:graphicFrame>
        <p:sp>
          <p:nvSpPr>
            <p:cNvPr id="314372" name="Rectangle 4"/>
            <p:cNvSpPr>
              <a:spLocks noChangeArrowheads="1"/>
            </p:cNvSpPr>
            <p:nvPr/>
          </p:nvSpPr>
          <p:spPr bwMode="auto">
            <a:xfrm>
              <a:off x="2880" y="336"/>
              <a:ext cx="2928" cy="336"/>
            </a:xfrm>
            <a:prstGeom prst="rect">
              <a:avLst/>
            </a:prstGeom>
            <a:noFill/>
            <a:ln w="9525">
              <a:noFill/>
              <a:miter lim="800000"/>
              <a:headEnd/>
              <a:tailEnd/>
            </a:ln>
            <a:effectLst/>
          </p:spPr>
          <p:txBody>
            <a:bodyPr anchor="ctr"/>
            <a:lstStyle/>
            <a:p>
              <a:pPr algn="ctr"/>
              <a:endParaRPr lang="en-US" sz="2000" b="1">
                <a:solidFill>
                  <a:schemeClr val="tx2"/>
                </a:solidFill>
              </a:endParaRPr>
            </a:p>
          </p:txBody>
        </p:sp>
      </p:grpSp>
      <p:sp>
        <p:nvSpPr>
          <p:cNvPr id="314374" name="Text Box 6"/>
          <p:cNvSpPr txBox="1">
            <a:spLocks noChangeArrowheads="1"/>
          </p:cNvSpPr>
          <p:nvPr/>
        </p:nvSpPr>
        <p:spPr bwMode="auto">
          <a:xfrm>
            <a:off x="0" y="4684713"/>
            <a:ext cx="9350375" cy="1415772"/>
          </a:xfrm>
          <a:prstGeom prst="rect">
            <a:avLst/>
          </a:prstGeom>
          <a:noFill/>
          <a:ln w="9525">
            <a:noFill/>
            <a:miter lim="800000"/>
            <a:headEnd/>
            <a:tailEnd/>
          </a:ln>
          <a:effectLst/>
        </p:spPr>
        <p:txBody>
          <a:bodyPr>
            <a:spAutoFit/>
          </a:bodyPr>
          <a:lstStyle/>
          <a:p>
            <a:pPr>
              <a:buFont typeface="Arial" pitchFamily="34" charset="0"/>
              <a:buChar char="•"/>
            </a:pPr>
            <a:r>
              <a:rPr lang="en-US" sz="1600" dirty="0">
                <a:cs typeface="Arial" charset="0"/>
              </a:rPr>
              <a:t> </a:t>
            </a:r>
            <a:r>
              <a:rPr lang="en-US" sz="1400" dirty="0" smtClean="0">
                <a:cs typeface="Arial" charset="0"/>
              </a:rPr>
              <a:t>  From all indications, virtually all the respondents interviewed were getting less than they bargained for in respect of their</a:t>
            </a:r>
          </a:p>
          <a:p>
            <a:r>
              <a:rPr lang="en-US" sz="1400" dirty="0" smtClean="0">
                <a:cs typeface="Arial" charset="0"/>
              </a:rPr>
              <a:t>     relationship and experience with their banks. Whilst 43% lamented the frequent tribulations with their day-to-day usage</a:t>
            </a:r>
          </a:p>
          <a:p>
            <a:r>
              <a:rPr lang="en-US" sz="1400" dirty="0" smtClean="0">
                <a:cs typeface="Arial" charset="0"/>
              </a:rPr>
              <a:t>     of ATM cards, 36% bemoaned the queues and delays that often characterize in-hall banking transactions. The two major </a:t>
            </a:r>
          </a:p>
          <a:p>
            <a:r>
              <a:rPr lang="en-US" sz="1400" dirty="0" smtClean="0">
                <a:cs typeface="Arial" charset="0"/>
              </a:rPr>
              <a:t>     concerns virtually cut across all the banks whilst “the fear of being declared insolvent” reverberated through most of the </a:t>
            </a:r>
          </a:p>
          <a:p>
            <a:r>
              <a:rPr lang="en-US" sz="1400" dirty="0" smtClean="0">
                <a:cs typeface="Arial" charset="0"/>
              </a:rPr>
              <a:t>     banks that fell under the hammer of the recent CBN reforms.</a:t>
            </a:r>
          </a:p>
          <a:p>
            <a:r>
              <a:rPr lang="en-US" sz="1400" dirty="0" smtClean="0">
                <a:cs typeface="Arial" charset="0"/>
              </a:rPr>
              <a:t>    </a:t>
            </a:r>
            <a:endParaRPr lang="en-US" sz="1400" dirty="0">
              <a:cs typeface="Arial" charset="0"/>
            </a:endParaRPr>
          </a:p>
        </p:txBody>
      </p:sp>
      <p:sp>
        <p:nvSpPr>
          <p:cNvPr id="314375" name="Text Box 7"/>
          <p:cNvSpPr txBox="1">
            <a:spLocks noChangeArrowheads="1"/>
          </p:cNvSpPr>
          <p:nvPr/>
        </p:nvSpPr>
        <p:spPr bwMode="auto">
          <a:xfrm>
            <a:off x="7223125" y="620713"/>
            <a:ext cx="184150" cy="304800"/>
          </a:xfrm>
          <a:prstGeom prst="rect">
            <a:avLst/>
          </a:prstGeom>
          <a:noFill/>
          <a:ln w="9525">
            <a:noFill/>
            <a:miter lim="800000"/>
            <a:headEnd/>
            <a:tailEnd/>
          </a:ln>
          <a:effectLst/>
        </p:spPr>
        <p:txBody>
          <a:bodyPr wrap="none">
            <a:spAutoFit/>
          </a:bodyPr>
          <a:lstStyle/>
          <a:p>
            <a:endParaRPr lang="en-US" sz="1400">
              <a:latin typeface="Arial" charset="0"/>
              <a:cs typeface="Arial" charset="0"/>
            </a:endParaRPr>
          </a:p>
        </p:txBody>
      </p:sp>
      <p:sp>
        <p:nvSpPr>
          <p:cNvPr id="9" name="Text Box 3"/>
          <p:cNvSpPr txBox="1">
            <a:spLocks noChangeArrowheads="1"/>
          </p:cNvSpPr>
          <p:nvPr/>
        </p:nvSpPr>
        <p:spPr bwMode="auto">
          <a:xfrm>
            <a:off x="304800" y="228600"/>
            <a:ext cx="6705600" cy="1015663"/>
          </a:xfrm>
          <a:prstGeom prst="rect">
            <a:avLst/>
          </a:prstGeom>
          <a:noFill/>
          <a:ln w="9525">
            <a:noFill/>
            <a:miter lim="800000"/>
            <a:headEnd/>
            <a:tailEnd/>
          </a:ln>
          <a:effectLst/>
        </p:spPr>
        <p:txBody>
          <a:bodyPr>
            <a:spAutoFit/>
          </a:bodyPr>
          <a:lstStyle/>
          <a:p>
            <a:pPr algn="ctr"/>
            <a:r>
              <a:rPr lang="en-US" sz="2000" b="1" dirty="0" smtClean="0">
                <a:latin typeface="Calibri" pitchFamily="34" charset="0"/>
                <a:cs typeface="Arial" charset="0"/>
              </a:rPr>
              <a:t>What Has Been Your Experience Since Then?</a:t>
            </a:r>
          </a:p>
          <a:p>
            <a:pPr algn="ctr"/>
            <a:endParaRPr lang="en-US" sz="2000" b="1" dirty="0" smtClean="0">
              <a:latin typeface="Calibri" pitchFamily="34" charset="0"/>
              <a:cs typeface="Arial" charset="0"/>
            </a:endParaRPr>
          </a:p>
          <a:p>
            <a:pPr algn="ctr"/>
            <a:r>
              <a:rPr lang="en-US" sz="2000" b="1" dirty="0" smtClean="0">
                <a:latin typeface="Calibri" pitchFamily="34" charset="0"/>
                <a:cs typeface="Arial" charset="0"/>
              </a:rPr>
              <a:t>                                                                   </a:t>
            </a:r>
            <a:r>
              <a:rPr lang="en-US" sz="1400" b="1" dirty="0" smtClean="0">
                <a:latin typeface="Calibri" pitchFamily="34" charset="0"/>
                <a:cs typeface="Arial" charset="0"/>
              </a:rPr>
              <a:t>Base: All respondents = 465 (100%)</a:t>
            </a:r>
            <a:endParaRPr lang="en-US" sz="1400" b="1" dirty="0">
              <a:latin typeface="Calibri" pitchFamily="34"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11"/>
          <p:cNvSpPr>
            <a:spLocks noGrp="1" noChangeArrowheads="1"/>
          </p:cNvSpPr>
          <p:nvPr>
            <p:ph type="title"/>
          </p:nvPr>
        </p:nvSpPr>
        <p:spPr bwMode="auto">
          <a:xfrm>
            <a:off x="381000" y="317500"/>
            <a:ext cx="7786688" cy="520700"/>
          </a:xfrm>
          <a:noFill/>
          <a:ln>
            <a:miter lim="800000"/>
            <a:headEnd/>
            <a:tailEnd/>
          </a:ln>
        </p:spPr>
        <p:txBody>
          <a:bodyPr vert="horz" wrap="square" lIns="0" tIns="0" rIns="0" bIns="0" numCol="1" anchor="b" anchorCtr="0" compatLnSpc="1">
            <a:prstTxWarp prst="textNoShape">
              <a:avLst/>
            </a:prstTxWarp>
            <a:normAutofit fontScale="90000"/>
          </a:bodyPr>
          <a:lstStyle/>
          <a:p>
            <a:pPr eaLnBrk="1" hangingPunct="1"/>
            <a:r>
              <a:rPr lang="en-GB" sz="2000" b="1" dirty="0" smtClean="0"/>
              <a:t>What Constitutes ‘Good Customer Service’ from Respondents’ Perspectives</a:t>
            </a:r>
          </a:p>
        </p:txBody>
      </p:sp>
      <p:sp>
        <p:nvSpPr>
          <p:cNvPr id="30725" name="Rectangle 12"/>
          <p:cNvSpPr>
            <a:spLocks noChangeArrowheads="1"/>
          </p:cNvSpPr>
          <p:nvPr/>
        </p:nvSpPr>
        <p:spPr bwMode="auto">
          <a:xfrm>
            <a:off x="122238" y="1339850"/>
            <a:ext cx="1524000" cy="1639888"/>
          </a:xfrm>
          <a:prstGeom prst="rect">
            <a:avLst/>
          </a:prstGeom>
          <a:solidFill>
            <a:schemeClr val="bg2">
              <a:lumMod val="90000"/>
            </a:schemeClr>
          </a:solidFill>
          <a:ln w="9525">
            <a:solidFill>
              <a:srgbClr val="FFCC00"/>
            </a:solidFill>
            <a:miter lim="800000"/>
            <a:headEnd/>
            <a:tailEnd/>
          </a:ln>
          <a:effectLst/>
        </p:spPr>
        <p:txBody>
          <a:bodyPr wrap="none" lIns="97182" tIns="48591" rIns="97182" bIns="48591" anchor="ctr"/>
          <a:lstStyle/>
          <a:p>
            <a:pPr algn="ctr">
              <a:spcBef>
                <a:spcPct val="20000"/>
              </a:spcBef>
              <a:buClr>
                <a:srgbClr val="FF9900"/>
              </a:buClr>
            </a:pPr>
            <a:endParaRPr lang="en-GB" sz="1400" b="1" dirty="0">
              <a:solidFill>
                <a:srgbClr val="004E6A"/>
              </a:solidFill>
              <a:latin typeface="Arial" charset="0"/>
            </a:endParaRPr>
          </a:p>
          <a:p>
            <a:pPr algn="ctr">
              <a:spcBef>
                <a:spcPct val="20000"/>
              </a:spcBef>
              <a:buClr>
                <a:srgbClr val="FF9900"/>
              </a:buClr>
            </a:pPr>
            <a:r>
              <a:rPr lang="en-GB" sz="1400" b="1" dirty="0" smtClean="0">
                <a:solidFill>
                  <a:srgbClr val="004E6A"/>
                </a:solidFill>
                <a:latin typeface="Arial" charset="0"/>
              </a:rPr>
              <a:t>AB</a:t>
            </a:r>
            <a:endParaRPr lang="en-GB" sz="1400" b="1" dirty="0">
              <a:solidFill>
                <a:srgbClr val="004E6A"/>
              </a:solidFill>
              <a:latin typeface="Arial" charset="0"/>
            </a:endParaRPr>
          </a:p>
          <a:p>
            <a:pPr algn="ctr">
              <a:spcBef>
                <a:spcPct val="20000"/>
              </a:spcBef>
              <a:buClr>
                <a:srgbClr val="FF9900"/>
              </a:buClr>
            </a:pPr>
            <a:r>
              <a:rPr lang="en-GB" sz="1400" b="1" dirty="0">
                <a:solidFill>
                  <a:srgbClr val="004E6A"/>
                </a:solidFill>
                <a:latin typeface="Arial" charset="0"/>
              </a:rPr>
              <a:t>(</a:t>
            </a:r>
            <a:r>
              <a:rPr lang="en-GB" sz="1400" b="1" dirty="0" smtClean="0">
                <a:solidFill>
                  <a:srgbClr val="004E6A"/>
                </a:solidFill>
                <a:latin typeface="Arial" charset="0"/>
              </a:rPr>
              <a:t>N=85)</a:t>
            </a:r>
            <a:endParaRPr lang="en-US" sz="1400" b="1" dirty="0">
              <a:solidFill>
                <a:srgbClr val="004E6A"/>
              </a:solidFill>
              <a:latin typeface="Arial" charset="0"/>
            </a:endParaRPr>
          </a:p>
        </p:txBody>
      </p:sp>
      <p:sp>
        <p:nvSpPr>
          <p:cNvPr id="30726" name="Rectangle 13"/>
          <p:cNvSpPr>
            <a:spLocks noChangeArrowheads="1"/>
          </p:cNvSpPr>
          <p:nvPr/>
        </p:nvSpPr>
        <p:spPr bwMode="auto">
          <a:xfrm>
            <a:off x="117475" y="3095625"/>
            <a:ext cx="1524000" cy="1633538"/>
          </a:xfrm>
          <a:prstGeom prst="rect">
            <a:avLst/>
          </a:prstGeom>
          <a:solidFill>
            <a:schemeClr val="bg2"/>
          </a:solidFill>
          <a:ln w="9525">
            <a:solidFill>
              <a:srgbClr val="FFCC00"/>
            </a:solidFill>
            <a:miter lim="800000"/>
            <a:headEnd/>
            <a:tailEnd/>
          </a:ln>
        </p:spPr>
        <p:txBody>
          <a:bodyPr wrap="none" lIns="97182" tIns="48591" rIns="97182" bIns="48591" anchor="ctr"/>
          <a:lstStyle/>
          <a:p>
            <a:pPr algn="ctr">
              <a:spcBef>
                <a:spcPct val="20000"/>
              </a:spcBef>
              <a:buClr>
                <a:srgbClr val="FF9900"/>
              </a:buClr>
            </a:pPr>
            <a:endParaRPr lang="en-US" sz="1400" b="1" dirty="0" smtClean="0">
              <a:solidFill>
                <a:srgbClr val="004E6A"/>
              </a:solidFill>
              <a:latin typeface="Arial" charset="0"/>
            </a:endParaRPr>
          </a:p>
          <a:p>
            <a:pPr algn="ctr">
              <a:spcBef>
                <a:spcPct val="20000"/>
              </a:spcBef>
              <a:buClr>
                <a:srgbClr val="FF9900"/>
              </a:buClr>
            </a:pPr>
            <a:endParaRPr lang="en-US" sz="1400" b="1" dirty="0" smtClean="0">
              <a:solidFill>
                <a:srgbClr val="004E6A"/>
              </a:solidFill>
              <a:latin typeface="Arial" charset="0"/>
            </a:endParaRPr>
          </a:p>
          <a:p>
            <a:pPr algn="ctr">
              <a:spcBef>
                <a:spcPct val="20000"/>
              </a:spcBef>
              <a:buClr>
                <a:srgbClr val="FF9900"/>
              </a:buClr>
            </a:pPr>
            <a:endParaRPr lang="en-US" sz="1400" b="1" dirty="0" smtClean="0">
              <a:solidFill>
                <a:srgbClr val="004E6A"/>
              </a:solidFill>
              <a:latin typeface="Arial" charset="0"/>
            </a:endParaRPr>
          </a:p>
          <a:p>
            <a:pPr algn="ctr">
              <a:spcBef>
                <a:spcPct val="20000"/>
              </a:spcBef>
              <a:buClr>
                <a:srgbClr val="FF9900"/>
              </a:buClr>
            </a:pPr>
            <a:r>
              <a:rPr lang="en-US" sz="1400" b="1" dirty="0" smtClean="0">
                <a:solidFill>
                  <a:srgbClr val="004E6A"/>
                </a:solidFill>
                <a:latin typeface="Arial" charset="0"/>
              </a:rPr>
              <a:t>C</a:t>
            </a:r>
            <a:endParaRPr lang="en-US" sz="1400" b="1" dirty="0">
              <a:solidFill>
                <a:srgbClr val="004E6A"/>
              </a:solidFill>
              <a:latin typeface="Arial" charset="0"/>
            </a:endParaRPr>
          </a:p>
          <a:p>
            <a:pPr algn="ctr">
              <a:spcBef>
                <a:spcPct val="20000"/>
              </a:spcBef>
              <a:buClr>
                <a:srgbClr val="FF9900"/>
              </a:buClr>
            </a:pPr>
            <a:r>
              <a:rPr lang="en-US" sz="1400" b="1" dirty="0">
                <a:solidFill>
                  <a:srgbClr val="004E6A"/>
                </a:solidFill>
                <a:latin typeface="Arial" charset="0"/>
              </a:rPr>
              <a:t>(</a:t>
            </a:r>
            <a:r>
              <a:rPr lang="en-US" sz="1400" b="1" dirty="0" smtClean="0">
                <a:solidFill>
                  <a:srgbClr val="004E6A"/>
                </a:solidFill>
                <a:latin typeface="Arial" charset="0"/>
              </a:rPr>
              <a:t>N=269)</a:t>
            </a:r>
            <a:endParaRPr lang="en-US" sz="1400" b="1" dirty="0">
              <a:solidFill>
                <a:srgbClr val="004E6A"/>
              </a:solidFill>
              <a:latin typeface="Arial" charset="0"/>
            </a:endParaRPr>
          </a:p>
          <a:p>
            <a:pPr algn="ctr">
              <a:spcBef>
                <a:spcPct val="20000"/>
              </a:spcBef>
              <a:buClr>
                <a:srgbClr val="FF9900"/>
              </a:buClr>
            </a:pPr>
            <a:endParaRPr lang="en-US" sz="1400" b="1" dirty="0">
              <a:solidFill>
                <a:srgbClr val="004E6A"/>
              </a:solidFill>
              <a:latin typeface="Arial" charset="0"/>
            </a:endParaRPr>
          </a:p>
          <a:p>
            <a:pPr algn="ctr">
              <a:spcBef>
                <a:spcPct val="20000"/>
              </a:spcBef>
              <a:buClr>
                <a:srgbClr val="FF9900"/>
              </a:buClr>
            </a:pPr>
            <a:endParaRPr lang="en-US" sz="1400" b="1" dirty="0">
              <a:solidFill>
                <a:srgbClr val="004E6A"/>
              </a:solidFill>
              <a:latin typeface="Arial" charset="0"/>
            </a:endParaRPr>
          </a:p>
          <a:p>
            <a:pPr algn="ctr">
              <a:spcBef>
                <a:spcPct val="20000"/>
              </a:spcBef>
              <a:buClr>
                <a:srgbClr val="FF9900"/>
              </a:buClr>
            </a:pPr>
            <a:endParaRPr lang="en-GB" sz="1400" b="1" dirty="0">
              <a:solidFill>
                <a:srgbClr val="004E6A"/>
              </a:solidFill>
              <a:latin typeface="Arial" charset="0"/>
            </a:endParaRPr>
          </a:p>
        </p:txBody>
      </p:sp>
      <p:sp>
        <p:nvSpPr>
          <p:cNvPr id="30727" name="Rectangle 14"/>
          <p:cNvSpPr>
            <a:spLocks noChangeArrowheads="1"/>
          </p:cNvSpPr>
          <p:nvPr/>
        </p:nvSpPr>
        <p:spPr bwMode="auto">
          <a:xfrm>
            <a:off x="1760538" y="1344613"/>
            <a:ext cx="7231062" cy="1641475"/>
          </a:xfrm>
          <a:prstGeom prst="rect">
            <a:avLst/>
          </a:prstGeom>
          <a:noFill/>
          <a:ln w="9525">
            <a:solidFill>
              <a:srgbClr val="FFCC00"/>
            </a:solidFill>
            <a:miter lim="800000"/>
            <a:headEnd/>
            <a:tailEnd/>
          </a:ln>
          <a:effectLst>
            <a:glow rad="63500">
              <a:schemeClr val="accent4">
                <a:satMod val="175000"/>
                <a:alpha val="40000"/>
              </a:schemeClr>
            </a:glow>
          </a:effectLst>
        </p:spPr>
        <p:txBody>
          <a:bodyPr lIns="97182" tIns="48591" rIns="97182" bIns="48591"/>
          <a:lstStyle/>
          <a:p>
            <a:pPr marL="342900" indent="-342900">
              <a:spcBef>
                <a:spcPct val="20000"/>
              </a:spcBef>
              <a:buClr>
                <a:srgbClr val="FFCC00"/>
              </a:buClr>
              <a:buFont typeface="Wingdings" pitchFamily="2" charset="2"/>
              <a:buChar char="Ø"/>
            </a:pPr>
            <a:r>
              <a:rPr lang="en-US" sz="1600" i="1" dirty="0" smtClean="0">
                <a:solidFill>
                  <a:srgbClr val="004D68"/>
                </a:solidFill>
              </a:rPr>
              <a:t> On-line, real time banking / unhindered Internet banking                            </a:t>
            </a:r>
            <a:r>
              <a:rPr lang="en-US" sz="1600" dirty="0" smtClean="0">
                <a:solidFill>
                  <a:srgbClr val="004D68"/>
                </a:solidFill>
              </a:rPr>
              <a:t> …  35%</a:t>
            </a:r>
            <a:r>
              <a:rPr lang="en-US" sz="1600" i="1" dirty="0" smtClean="0">
                <a:solidFill>
                  <a:srgbClr val="004D68"/>
                </a:solidFill>
              </a:rPr>
              <a:t> </a:t>
            </a:r>
          </a:p>
          <a:p>
            <a:pPr marL="342900" indent="-342900">
              <a:spcBef>
                <a:spcPct val="20000"/>
              </a:spcBef>
              <a:buClr>
                <a:srgbClr val="FFCC00"/>
              </a:buClr>
              <a:buFont typeface="Wingdings" pitchFamily="2" charset="2"/>
              <a:buChar char="Ø"/>
            </a:pPr>
            <a:r>
              <a:rPr lang="en-US" sz="1600" i="1" dirty="0" smtClean="0">
                <a:solidFill>
                  <a:srgbClr val="004D68"/>
                </a:solidFill>
              </a:rPr>
              <a:t> Personalized banking, Relationship Officers up to it                                        </a:t>
            </a:r>
            <a:r>
              <a:rPr lang="en-US" sz="1600" dirty="0" smtClean="0">
                <a:solidFill>
                  <a:srgbClr val="004D68"/>
                </a:solidFill>
              </a:rPr>
              <a:t>… 31%</a:t>
            </a:r>
          </a:p>
          <a:p>
            <a:pPr marL="342900" indent="-342900">
              <a:spcBef>
                <a:spcPct val="20000"/>
              </a:spcBef>
              <a:buClr>
                <a:srgbClr val="FFCC00"/>
              </a:buClr>
              <a:buFont typeface="Wingdings" pitchFamily="2" charset="2"/>
              <a:buChar char="Ø"/>
            </a:pPr>
            <a:r>
              <a:rPr lang="en-US" sz="1600" i="1" dirty="0" smtClean="0">
                <a:solidFill>
                  <a:srgbClr val="004D68"/>
                </a:solidFill>
              </a:rPr>
              <a:t> Prompt response to enquiries/complaints                                                        </a:t>
            </a:r>
            <a:r>
              <a:rPr lang="en-US" sz="1600" dirty="0" smtClean="0">
                <a:solidFill>
                  <a:srgbClr val="004D68"/>
                </a:solidFill>
              </a:rPr>
              <a:t>…  27%</a:t>
            </a:r>
          </a:p>
          <a:p>
            <a:pPr marL="342900" indent="-342900">
              <a:spcBef>
                <a:spcPct val="20000"/>
              </a:spcBef>
              <a:buClr>
                <a:srgbClr val="FFCC00"/>
              </a:buClr>
              <a:buFont typeface="Wingdings" pitchFamily="2" charset="2"/>
              <a:buChar char="Ø"/>
            </a:pPr>
            <a:r>
              <a:rPr lang="en-US" sz="1600" i="1" dirty="0" smtClean="0">
                <a:solidFill>
                  <a:srgbClr val="004D68"/>
                </a:solidFill>
              </a:rPr>
              <a:t> Zero tolerance for fraud/strong aversion to ‘book cooking’ /                                                                                                          </a:t>
            </a:r>
            <a:r>
              <a:rPr lang="en-US" sz="1600" dirty="0" smtClean="0">
                <a:solidFill>
                  <a:srgbClr val="004D68"/>
                </a:solidFill>
              </a:rPr>
              <a:t>   </a:t>
            </a:r>
          </a:p>
          <a:p>
            <a:pPr marL="342900" indent="-342900">
              <a:spcBef>
                <a:spcPct val="20000"/>
              </a:spcBef>
              <a:buClr>
                <a:srgbClr val="FFCC00"/>
              </a:buClr>
            </a:pPr>
            <a:r>
              <a:rPr lang="en-US" sz="1600" i="1" dirty="0" smtClean="0">
                <a:solidFill>
                  <a:srgbClr val="004D68"/>
                </a:solidFill>
              </a:rPr>
              <a:t>        non-declaration of ‘paper profits’ </a:t>
            </a:r>
            <a:r>
              <a:rPr lang="en-US" sz="1600" dirty="0" smtClean="0">
                <a:solidFill>
                  <a:srgbClr val="004D68"/>
                </a:solidFill>
              </a:rPr>
              <a:t>                                                                      …  24%</a:t>
            </a:r>
          </a:p>
          <a:p>
            <a:pPr marL="342900" indent="-342900">
              <a:spcBef>
                <a:spcPct val="20000"/>
              </a:spcBef>
              <a:buClr>
                <a:srgbClr val="FFCC00"/>
              </a:buClr>
              <a:buFont typeface="Wingdings" pitchFamily="2" charset="2"/>
              <a:buChar char="Ø"/>
            </a:pPr>
            <a:endParaRPr lang="en-US" i="1" dirty="0" smtClean="0">
              <a:solidFill>
                <a:srgbClr val="004D68"/>
              </a:solidFill>
            </a:endParaRPr>
          </a:p>
          <a:p>
            <a:pPr marL="342900" indent="-342900">
              <a:spcBef>
                <a:spcPct val="20000"/>
              </a:spcBef>
              <a:buClr>
                <a:srgbClr val="FFCC00"/>
              </a:buClr>
              <a:buFont typeface="Wingdings" pitchFamily="2" charset="2"/>
              <a:buChar char="Ø"/>
            </a:pPr>
            <a:r>
              <a:rPr lang="en-US" sz="1600" i="1" dirty="0" smtClean="0">
                <a:solidFill>
                  <a:srgbClr val="004D68"/>
                </a:solidFill>
              </a:rPr>
              <a:t> Tolerance for customers /being painstaking in solving problems                  </a:t>
            </a:r>
            <a:r>
              <a:rPr lang="en-US" sz="1600" dirty="0" smtClean="0">
                <a:solidFill>
                  <a:srgbClr val="004D68"/>
                </a:solidFill>
              </a:rPr>
              <a:t>…  37%</a:t>
            </a:r>
            <a:r>
              <a:rPr lang="en-US" sz="1600" i="1" dirty="0" smtClean="0">
                <a:solidFill>
                  <a:srgbClr val="004D68"/>
                </a:solidFill>
              </a:rPr>
              <a:t> </a:t>
            </a:r>
          </a:p>
          <a:p>
            <a:pPr marL="342900" indent="-342900">
              <a:spcBef>
                <a:spcPct val="20000"/>
              </a:spcBef>
              <a:buClr>
                <a:srgbClr val="FFCC00"/>
              </a:buClr>
              <a:buFont typeface="Wingdings" pitchFamily="2" charset="2"/>
              <a:buChar char="Ø"/>
            </a:pPr>
            <a:r>
              <a:rPr lang="en-US" sz="1600" i="1" dirty="0" smtClean="0">
                <a:solidFill>
                  <a:srgbClr val="004D68"/>
                </a:solidFill>
              </a:rPr>
              <a:t> Unobstructed, smooth Internet banking                                                            </a:t>
            </a:r>
            <a:r>
              <a:rPr lang="en-US" sz="1600" dirty="0" smtClean="0">
                <a:solidFill>
                  <a:srgbClr val="004D68"/>
                </a:solidFill>
              </a:rPr>
              <a:t>…  22%</a:t>
            </a:r>
          </a:p>
          <a:p>
            <a:pPr marL="342900" indent="-342900">
              <a:spcBef>
                <a:spcPct val="20000"/>
              </a:spcBef>
              <a:buClr>
                <a:srgbClr val="FFCC00"/>
              </a:buClr>
              <a:buFont typeface="Wingdings" pitchFamily="2" charset="2"/>
              <a:buChar char="Ø"/>
            </a:pPr>
            <a:r>
              <a:rPr lang="en-US" sz="1600" i="1" dirty="0" smtClean="0">
                <a:solidFill>
                  <a:srgbClr val="004D68"/>
                </a:solidFill>
              </a:rPr>
              <a:t> Friendly/ problem solving customer care/ relations                                        </a:t>
            </a:r>
            <a:r>
              <a:rPr lang="en-US" sz="1600" dirty="0" smtClean="0">
                <a:solidFill>
                  <a:srgbClr val="004D68"/>
                </a:solidFill>
              </a:rPr>
              <a:t>…   19%</a:t>
            </a:r>
          </a:p>
          <a:p>
            <a:pPr marL="342900" indent="-342900">
              <a:spcBef>
                <a:spcPct val="20000"/>
              </a:spcBef>
              <a:buClr>
                <a:srgbClr val="FFCC00"/>
              </a:buClr>
              <a:buFont typeface="Wingdings" pitchFamily="2" charset="2"/>
              <a:buChar char="Ø"/>
            </a:pPr>
            <a:r>
              <a:rPr lang="en-US" sz="1600" i="1" dirty="0" smtClean="0">
                <a:solidFill>
                  <a:srgbClr val="004D68"/>
                </a:solidFill>
              </a:rPr>
              <a:t> Non-congested/non-rowdy banking hall                                                          …  </a:t>
            </a:r>
            <a:r>
              <a:rPr lang="en-US" sz="1600" dirty="0" smtClean="0">
                <a:solidFill>
                  <a:srgbClr val="004D68"/>
                </a:solidFill>
              </a:rPr>
              <a:t> 16%</a:t>
            </a:r>
          </a:p>
          <a:p>
            <a:pPr marL="342900" indent="-342900">
              <a:spcBef>
                <a:spcPct val="20000"/>
              </a:spcBef>
              <a:buClr>
                <a:srgbClr val="FFCC00"/>
              </a:buClr>
              <a:buFont typeface="Wingdings" pitchFamily="2" charset="2"/>
              <a:buChar char="Ø"/>
            </a:pPr>
            <a:r>
              <a:rPr lang="en-US" sz="1600" i="1" dirty="0" smtClean="0">
                <a:solidFill>
                  <a:srgbClr val="004D68"/>
                </a:solidFill>
              </a:rPr>
              <a:t> Prompt SMS/Email alert on transaction                                                          </a:t>
            </a:r>
            <a:r>
              <a:rPr lang="en-US" sz="1600" dirty="0" smtClean="0">
                <a:solidFill>
                  <a:srgbClr val="004D68"/>
                </a:solidFill>
              </a:rPr>
              <a:t> …   15%</a:t>
            </a:r>
            <a:r>
              <a:rPr lang="en-US" sz="1600" i="1" dirty="0" smtClean="0">
                <a:solidFill>
                  <a:srgbClr val="004D68"/>
                </a:solidFill>
              </a:rPr>
              <a:t>                                                                                             </a:t>
            </a:r>
          </a:p>
          <a:p>
            <a:pPr marL="342900" indent="-342900">
              <a:spcBef>
                <a:spcPct val="20000"/>
              </a:spcBef>
              <a:buClr>
                <a:srgbClr val="FFCC00"/>
              </a:buClr>
            </a:pPr>
            <a:endParaRPr lang="en-US" i="1" dirty="0" smtClean="0">
              <a:solidFill>
                <a:srgbClr val="004D68"/>
              </a:solidFill>
            </a:endParaRPr>
          </a:p>
          <a:p>
            <a:pPr marL="342900" indent="-342900">
              <a:spcBef>
                <a:spcPct val="20000"/>
              </a:spcBef>
              <a:buClr>
                <a:srgbClr val="FFCC00"/>
              </a:buClr>
            </a:pPr>
            <a:r>
              <a:rPr lang="en-US" i="1" dirty="0" smtClean="0">
                <a:solidFill>
                  <a:srgbClr val="004D68"/>
                </a:solidFill>
              </a:rPr>
              <a:t>     </a:t>
            </a:r>
          </a:p>
          <a:p>
            <a:pPr marL="342900" indent="-342900">
              <a:spcBef>
                <a:spcPct val="20000"/>
              </a:spcBef>
              <a:buClr>
                <a:srgbClr val="FFCC00"/>
              </a:buClr>
            </a:pPr>
            <a:endParaRPr lang="en-US" i="1" dirty="0" smtClean="0">
              <a:solidFill>
                <a:srgbClr val="004D68"/>
              </a:solidFill>
            </a:endParaRPr>
          </a:p>
          <a:p>
            <a:pPr marL="342900" indent="-342900">
              <a:spcBef>
                <a:spcPct val="20000"/>
              </a:spcBef>
              <a:buClr>
                <a:srgbClr val="FFCC00"/>
              </a:buClr>
              <a:buFont typeface="Wingdings" pitchFamily="2" charset="2"/>
              <a:buChar char="Ø"/>
            </a:pPr>
            <a:endParaRPr lang="en-US" i="1" dirty="0" smtClean="0">
              <a:solidFill>
                <a:srgbClr val="004D68"/>
              </a:solidFill>
            </a:endParaRPr>
          </a:p>
          <a:p>
            <a:pPr marL="342900" indent="-342900">
              <a:spcBef>
                <a:spcPct val="20000"/>
              </a:spcBef>
              <a:buClr>
                <a:srgbClr val="FFCC00"/>
              </a:buClr>
              <a:buFont typeface="Wingdings" pitchFamily="2" charset="2"/>
              <a:buChar char="Ø"/>
            </a:pPr>
            <a:endParaRPr lang="en-US" i="1" dirty="0" smtClean="0">
              <a:solidFill>
                <a:srgbClr val="004D68"/>
              </a:solidFill>
            </a:endParaRPr>
          </a:p>
          <a:p>
            <a:pPr marL="342900" indent="-342900">
              <a:spcBef>
                <a:spcPct val="20000"/>
              </a:spcBef>
              <a:buClr>
                <a:srgbClr val="FFCC00"/>
              </a:buClr>
            </a:pPr>
            <a:r>
              <a:rPr lang="en-US" i="1" dirty="0" smtClean="0">
                <a:solidFill>
                  <a:srgbClr val="004D68"/>
                </a:solidFill>
              </a:rPr>
              <a:t>   </a:t>
            </a:r>
            <a:endParaRPr lang="en-US" sz="1800" i="1" dirty="0">
              <a:solidFill>
                <a:srgbClr val="004D68"/>
              </a:solidFill>
            </a:endParaRPr>
          </a:p>
          <a:p>
            <a:pPr marL="342900" indent="-342900">
              <a:spcBef>
                <a:spcPct val="20000"/>
              </a:spcBef>
              <a:buClr>
                <a:srgbClr val="FFCC00"/>
              </a:buClr>
            </a:pPr>
            <a:endParaRPr lang="en-US" sz="1800" b="1" dirty="0">
              <a:solidFill>
                <a:srgbClr val="004D68"/>
              </a:solidFill>
            </a:endParaRPr>
          </a:p>
          <a:p>
            <a:pPr marL="342900" indent="-342900">
              <a:spcBef>
                <a:spcPct val="20000"/>
              </a:spcBef>
              <a:buClr>
                <a:srgbClr val="FFCC00"/>
              </a:buClr>
              <a:buFontTx/>
              <a:buChar char="•"/>
            </a:pPr>
            <a:endParaRPr lang="en-GB" sz="1800" b="1" dirty="0">
              <a:solidFill>
                <a:srgbClr val="004D68"/>
              </a:solidFill>
            </a:endParaRPr>
          </a:p>
        </p:txBody>
      </p:sp>
      <p:sp>
        <p:nvSpPr>
          <p:cNvPr id="30728" name="Rectangle 15"/>
          <p:cNvSpPr>
            <a:spLocks noChangeArrowheads="1"/>
          </p:cNvSpPr>
          <p:nvPr/>
        </p:nvSpPr>
        <p:spPr bwMode="auto">
          <a:xfrm>
            <a:off x="1766888" y="3094038"/>
            <a:ext cx="7224712" cy="1641475"/>
          </a:xfrm>
          <a:prstGeom prst="rect">
            <a:avLst/>
          </a:prstGeom>
          <a:noFill/>
          <a:ln w="9525">
            <a:solidFill>
              <a:srgbClr val="FFCC00"/>
            </a:solidFill>
            <a:miter lim="800000"/>
            <a:headEnd/>
            <a:tailEnd/>
          </a:ln>
          <a:effectLst>
            <a:glow rad="63500">
              <a:schemeClr val="accent4">
                <a:satMod val="175000"/>
                <a:alpha val="40000"/>
              </a:schemeClr>
            </a:glow>
          </a:effectLst>
        </p:spPr>
        <p:txBody>
          <a:bodyPr lIns="97182" tIns="48591" rIns="97182" bIns="48591"/>
          <a:lstStyle/>
          <a:p>
            <a:pPr marL="342900" indent="-342900">
              <a:spcBef>
                <a:spcPct val="20000"/>
              </a:spcBef>
              <a:buClr>
                <a:srgbClr val="FFCC00"/>
              </a:buClr>
              <a:buFont typeface="Wingdings" pitchFamily="2" charset="2"/>
              <a:buNone/>
            </a:pPr>
            <a:endParaRPr lang="en-US" sz="1800" i="1">
              <a:solidFill>
                <a:srgbClr val="004D68"/>
              </a:solidFill>
            </a:endParaRPr>
          </a:p>
          <a:p>
            <a:pPr marL="342900" indent="-342900">
              <a:spcBef>
                <a:spcPct val="20000"/>
              </a:spcBef>
              <a:buClr>
                <a:srgbClr val="FFCC00"/>
              </a:buClr>
            </a:pPr>
            <a:endParaRPr lang="en-US" sz="1800">
              <a:solidFill>
                <a:srgbClr val="004D68"/>
              </a:solidFill>
            </a:endParaRPr>
          </a:p>
          <a:p>
            <a:pPr marL="342900" indent="-342900">
              <a:spcBef>
                <a:spcPct val="20000"/>
              </a:spcBef>
              <a:buClr>
                <a:srgbClr val="FFCC00"/>
              </a:buClr>
            </a:pPr>
            <a:endParaRPr lang="en-US" sz="1800">
              <a:solidFill>
                <a:srgbClr val="004D68"/>
              </a:solidFill>
            </a:endParaRPr>
          </a:p>
          <a:p>
            <a:pPr marL="342900" indent="-342900">
              <a:spcBef>
                <a:spcPct val="20000"/>
              </a:spcBef>
              <a:buClr>
                <a:srgbClr val="FFCC00"/>
              </a:buClr>
            </a:pPr>
            <a:endParaRPr lang="en-GB" sz="1800">
              <a:solidFill>
                <a:srgbClr val="004D68"/>
              </a:solidFill>
            </a:endParaRPr>
          </a:p>
        </p:txBody>
      </p:sp>
      <p:sp>
        <p:nvSpPr>
          <p:cNvPr id="30729" name="Rectangle 16"/>
          <p:cNvSpPr>
            <a:spLocks noChangeArrowheads="1"/>
          </p:cNvSpPr>
          <p:nvPr/>
        </p:nvSpPr>
        <p:spPr bwMode="auto">
          <a:xfrm>
            <a:off x="130175" y="4833938"/>
            <a:ext cx="1524000" cy="1625600"/>
          </a:xfrm>
          <a:prstGeom prst="rect">
            <a:avLst/>
          </a:prstGeom>
          <a:blipFill>
            <a:blip r:embed="rId2"/>
            <a:tile tx="0" ty="0" sx="100000" sy="100000" flip="none" algn="tl"/>
          </a:blipFill>
          <a:ln w="9525">
            <a:solidFill>
              <a:srgbClr val="FFCC00"/>
            </a:solidFill>
            <a:miter lim="800000"/>
            <a:headEnd/>
            <a:tailEnd/>
          </a:ln>
        </p:spPr>
        <p:txBody>
          <a:bodyPr wrap="none" lIns="97182" tIns="48591" rIns="97182" bIns="48591" anchor="ctr"/>
          <a:lstStyle/>
          <a:p>
            <a:pPr algn="ctr">
              <a:spcBef>
                <a:spcPct val="20000"/>
              </a:spcBef>
              <a:buClr>
                <a:srgbClr val="FF9900"/>
              </a:buClr>
            </a:pPr>
            <a:r>
              <a:rPr lang="en-GB" sz="1400" b="1" dirty="0" smtClean="0">
                <a:solidFill>
                  <a:srgbClr val="004E6A"/>
                </a:solidFill>
                <a:latin typeface="Arial" charset="0"/>
              </a:rPr>
              <a:t>DE</a:t>
            </a:r>
            <a:endParaRPr lang="en-GB" sz="1400" b="1" dirty="0">
              <a:solidFill>
                <a:srgbClr val="004E6A"/>
              </a:solidFill>
              <a:latin typeface="Arial" charset="0"/>
            </a:endParaRPr>
          </a:p>
          <a:p>
            <a:pPr algn="ctr">
              <a:spcBef>
                <a:spcPct val="20000"/>
              </a:spcBef>
              <a:buClr>
                <a:srgbClr val="FF9900"/>
              </a:buClr>
            </a:pPr>
            <a:r>
              <a:rPr lang="en-GB" sz="1400" b="1" dirty="0">
                <a:solidFill>
                  <a:srgbClr val="004E6A"/>
                </a:solidFill>
                <a:latin typeface="Arial" charset="0"/>
              </a:rPr>
              <a:t>(</a:t>
            </a:r>
            <a:r>
              <a:rPr lang="en-GB" sz="1400" b="1" dirty="0" smtClean="0">
                <a:solidFill>
                  <a:srgbClr val="004E6A"/>
                </a:solidFill>
                <a:latin typeface="Arial" charset="0"/>
              </a:rPr>
              <a:t>N=117)</a:t>
            </a:r>
            <a:endParaRPr lang="en-US" sz="1400" b="1" dirty="0">
              <a:solidFill>
                <a:srgbClr val="004E6A"/>
              </a:solidFill>
              <a:latin typeface="Arial" charset="0"/>
            </a:endParaRPr>
          </a:p>
        </p:txBody>
      </p:sp>
      <p:sp>
        <p:nvSpPr>
          <p:cNvPr id="30730" name="Rectangle 17"/>
          <p:cNvSpPr>
            <a:spLocks noChangeArrowheads="1"/>
          </p:cNvSpPr>
          <p:nvPr/>
        </p:nvSpPr>
        <p:spPr bwMode="auto">
          <a:xfrm>
            <a:off x="1768475" y="4838700"/>
            <a:ext cx="7223125" cy="1625600"/>
          </a:xfrm>
          <a:prstGeom prst="rect">
            <a:avLst/>
          </a:prstGeom>
          <a:noFill/>
          <a:ln w="9525">
            <a:solidFill>
              <a:srgbClr val="FFCC00"/>
            </a:solidFill>
            <a:miter lim="800000"/>
            <a:headEnd/>
            <a:tailEnd/>
          </a:ln>
          <a:effectLst>
            <a:glow rad="63500">
              <a:schemeClr val="accent4">
                <a:satMod val="175000"/>
                <a:alpha val="40000"/>
              </a:schemeClr>
            </a:glow>
          </a:effectLst>
        </p:spPr>
        <p:txBody>
          <a:bodyPr lIns="97182" tIns="48591" rIns="97182" bIns="48591"/>
          <a:lstStyle/>
          <a:p>
            <a:pPr marL="342900" indent="-342900">
              <a:spcBef>
                <a:spcPct val="20000"/>
              </a:spcBef>
              <a:buClr>
                <a:srgbClr val="FFCC00"/>
              </a:buClr>
              <a:buFont typeface="Wingdings" pitchFamily="2" charset="2"/>
              <a:buChar char="Ø"/>
            </a:pPr>
            <a:r>
              <a:rPr lang="en-GB" i="1" dirty="0" smtClean="0">
                <a:solidFill>
                  <a:srgbClr val="004D68"/>
                </a:solidFill>
              </a:rPr>
              <a:t>  </a:t>
            </a:r>
            <a:r>
              <a:rPr lang="en-GB" sz="1600" i="1" dirty="0" smtClean="0">
                <a:solidFill>
                  <a:srgbClr val="004D68"/>
                </a:solidFill>
              </a:rPr>
              <a:t>Functional /hassle-free ATM service                                                                </a:t>
            </a:r>
            <a:r>
              <a:rPr lang="en-GB" sz="1600" dirty="0" smtClean="0">
                <a:solidFill>
                  <a:srgbClr val="004D68"/>
                </a:solidFill>
              </a:rPr>
              <a:t>...   31% </a:t>
            </a:r>
            <a:r>
              <a:rPr lang="en-GB" sz="1600" i="1" dirty="0" smtClean="0">
                <a:solidFill>
                  <a:srgbClr val="004D68"/>
                </a:solidFill>
              </a:rPr>
              <a:t>                                                                                                                                             </a:t>
            </a:r>
          </a:p>
          <a:p>
            <a:pPr marL="342900" indent="-342900">
              <a:spcBef>
                <a:spcPct val="20000"/>
              </a:spcBef>
              <a:buClr>
                <a:srgbClr val="FFCC00"/>
              </a:buClr>
              <a:buFont typeface="Wingdings" pitchFamily="2" charset="2"/>
              <a:buChar char="Ø"/>
            </a:pPr>
            <a:r>
              <a:rPr lang="en-GB" sz="1600" i="1" dirty="0" smtClean="0">
                <a:solidFill>
                  <a:srgbClr val="004D68"/>
                </a:solidFill>
              </a:rPr>
              <a:t>  Honesty/transparency in transaction                                                              </a:t>
            </a:r>
            <a:r>
              <a:rPr lang="en-GB" sz="1600" dirty="0" smtClean="0">
                <a:solidFill>
                  <a:srgbClr val="004D68"/>
                </a:solidFill>
              </a:rPr>
              <a:t>...   29%</a:t>
            </a:r>
            <a:r>
              <a:rPr lang="en-GB" sz="1600" i="1" dirty="0" smtClean="0">
                <a:solidFill>
                  <a:srgbClr val="004D68"/>
                </a:solidFill>
              </a:rPr>
              <a:t>                                                                                  </a:t>
            </a:r>
          </a:p>
          <a:p>
            <a:pPr marL="342900" indent="-342900">
              <a:spcBef>
                <a:spcPct val="20000"/>
              </a:spcBef>
              <a:buClr>
                <a:srgbClr val="FFCC00"/>
              </a:buClr>
              <a:buFont typeface="Wingdings" pitchFamily="2" charset="2"/>
              <a:buChar char="Ø"/>
            </a:pPr>
            <a:r>
              <a:rPr lang="en-GB" sz="1600" i="1" dirty="0" smtClean="0">
                <a:solidFill>
                  <a:srgbClr val="004D68"/>
                </a:solidFill>
              </a:rPr>
              <a:t>  Dealing with problems straightaway/without delay                                     </a:t>
            </a:r>
            <a:r>
              <a:rPr lang="en-GB" sz="1600" dirty="0" smtClean="0">
                <a:solidFill>
                  <a:srgbClr val="004D68"/>
                </a:solidFill>
              </a:rPr>
              <a:t>...  24%</a:t>
            </a:r>
          </a:p>
          <a:p>
            <a:pPr marL="342900" indent="-342900">
              <a:spcBef>
                <a:spcPct val="20000"/>
              </a:spcBef>
              <a:buClr>
                <a:srgbClr val="FFCC00"/>
              </a:buClr>
              <a:buFont typeface="Wingdings" pitchFamily="2" charset="2"/>
              <a:buChar char="Ø"/>
            </a:pPr>
            <a:r>
              <a:rPr lang="en-GB" sz="1600" i="1" dirty="0" smtClean="0">
                <a:solidFill>
                  <a:srgbClr val="004D68"/>
                </a:solidFill>
              </a:rPr>
              <a:t>  Access to credit/loans                                                                                        </a:t>
            </a:r>
            <a:r>
              <a:rPr lang="en-GB" sz="1600" dirty="0" smtClean="0">
                <a:solidFill>
                  <a:srgbClr val="004D68"/>
                </a:solidFill>
              </a:rPr>
              <a:t> ...  15%</a:t>
            </a:r>
          </a:p>
          <a:p>
            <a:pPr marL="342900" indent="-342900">
              <a:spcBef>
                <a:spcPct val="20000"/>
              </a:spcBef>
              <a:buClr>
                <a:srgbClr val="FFCC00"/>
              </a:buClr>
              <a:buFont typeface="Wingdings" pitchFamily="2" charset="2"/>
              <a:buChar char="Ø"/>
            </a:pPr>
            <a:r>
              <a:rPr lang="en-GB" sz="1600" i="1" dirty="0" smtClean="0">
                <a:solidFill>
                  <a:srgbClr val="004D68"/>
                </a:solidFill>
              </a:rPr>
              <a:t>   Real/transparent promotions                                                                          </a:t>
            </a:r>
            <a:r>
              <a:rPr lang="en-GB" sz="1600" dirty="0" smtClean="0">
                <a:solidFill>
                  <a:srgbClr val="004D68"/>
                </a:solidFill>
              </a:rPr>
              <a:t>...   14%</a:t>
            </a:r>
            <a:endParaRPr lang="en-GB" sz="1600" dirty="0">
              <a:solidFill>
                <a:srgbClr val="004D68"/>
              </a:solidFill>
            </a:endParaRPr>
          </a:p>
        </p:txBody>
      </p:sp>
      <p:sp>
        <p:nvSpPr>
          <p:cNvPr id="12" name="Text Box 13"/>
          <p:cNvSpPr txBox="1">
            <a:spLocks noChangeArrowheads="1"/>
          </p:cNvSpPr>
          <p:nvPr/>
        </p:nvSpPr>
        <p:spPr bwMode="auto">
          <a:xfrm>
            <a:off x="6934200" y="762000"/>
            <a:ext cx="2209800" cy="461665"/>
          </a:xfrm>
          <a:prstGeom prst="rect">
            <a:avLst/>
          </a:prstGeom>
          <a:noFill/>
          <a:ln w="9525">
            <a:noFill/>
            <a:miter lim="800000"/>
            <a:headEnd/>
            <a:tailEnd/>
          </a:ln>
          <a:effectLst/>
        </p:spPr>
        <p:txBody>
          <a:bodyPr wrap="square">
            <a:spAutoFit/>
          </a:bodyPr>
          <a:lstStyle/>
          <a:p>
            <a:endParaRPr lang="en-US" sz="1200" b="1" dirty="0" smtClean="0"/>
          </a:p>
          <a:p>
            <a:r>
              <a:rPr lang="en-US" sz="1200" b="1" dirty="0" smtClean="0"/>
              <a:t>All respondents = 465 (100%)</a:t>
            </a:r>
            <a:endParaRPr lang="en-US" sz="1200" b="1" dirty="0"/>
          </a:p>
        </p:txBody>
      </p:sp>
      <p:sp>
        <p:nvSpPr>
          <p:cNvPr id="10" name="TextBox 9"/>
          <p:cNvSpPr txBox="1"/>
          <p:nvPr/>
        </p:nvSpPr>
        <p:spPr>
          <a:xfrm>
            <a:off x="685800" y="228600"/>
            <a:ext cx="4249163" cy="369332"/>
          </a:xfrm>
          <a:prstGeom prst="rect">
            <a:avLst/>
          </a:prstGeom>
          <a:noFill/>
        </p:spPr>
        <p:txBody>
          <a:bodyPr wrap="square" rtlCol="0">
            <a:spAutoFit/>
          </a:bodyPr>
          <a:lstStyle/>
          <a:p>
            <a:r>
              <a:rPr lang="en-US" dirty="0" smtClean="0"/>
              <a:t>Part 2: Perspectives on </a:t>
            </a:r>
            <a:r>
              <a:rPr lang="en-US" dirty="0" smtClean="0"/>
              <a:t>‘Customer </a:t>
            </a:r>
            <a:r>
              <a:rPr lang="en-US" dirty="0" smtClean="0"/>
              <a:t>S</a:t>
            </a:r>
            <a:r>
              <a:rPr lang="en-US" dirty="0" smtClean="0"/>
              <a:t>ervice</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ChangeArrowheads="1"/>
          </p:cNvSpPr>
          <p:nvPr/>
        </p:nvSpPr>
        <p:spPr bwMode="auto">
          <a:xfrm>
            <a:off x="914400" y="2209800"/>
            <a:ext cx="6324600" cy="3581400"/>
          </a:xfrm>
          <a:prstGeom prst="rect">
            <a:avLst/>
          </a:prstGeom>
          <a:gradFill rotWithShape="1">
            <a:gsLst>
              <a:gs pos="0">
                <a:srgbClr val="B2B2B2"/>
              </a:gs>
              <a:gs pos="100000">
                <a:schemeClr val="bg1"/>
              </a:gs>
            </a:gsLst>
            <a:lin ang="5400000" scaled="1"/>
          </a:gradFill>
          <a:ln w="28575">
            <a:solidFill>
              <a:schemeClr val="tx1"/>
            </a:solidFill>
            <a:miter lim="800000"/>
            <a:headEnd/>
            <a:tailEnd/>
          </a:ln>
          <a:effectLst/>
        </p:spPr>
        <p:txBody>
          <a:bodyPr wrap="none" anchor="ctr"/>
          <a:lstStyle/>
          <a:p>
            <a:endParaRPr lang="en-US"/>
          </a:p>
        </p:txBody>
      </p:sp>
      <p:sp>
        <p:nvSpPr>
          <p:cNvPr id="212996" name="AutoShape 4"/>
          <p:cNvSpPr>
            <a:spLocks noChangeAspect="1" noChangeArrowheads="1" noTextEdit="1"/>
          </p:cNvSpPr>
          <p:nvPr/>
        </p:nvSpPr>
        <p:spPr bwMode="auto">
          <a:xfrm>
            <a:off x="1295400" y="1676400"/>
            <a:ext cx="6324600" cy="4216400"/>
          </a:xfrm>
          <a:prstGeom prst="rect">
            <a:avLst/>
          </a:prstGeom>
          <a:noFill/>
          <a:ln w="9525">
            <a:noFill/>
            <a:miter lim="800000"/>
            <a:headEnd/>
            <a:tailEnd/>
          </a:ln>
        </p:spPr>
        <p:txBody>
          <a:bodyPr/>
          <a:lstStyle/>
          <a:p>
            <a:endParaRPr lang="en-US"/>
          </a:p>
        </p:txBody>
      </p:sp>
      <p:sp>
        <p:nvSpPr>
          <p:cNvPr id="212997" name="AutoShape 5"/>
          <p:cNvSpPr>
            <a:spLocks noChangeAspect="1" noChangeArrowheads="1" noTextEdit="1"/>
          </p:cNvSpPr>
          <p:nvPr/>
        </p:nvSpPr>
        <p:spPr bwMode="auto">
          <a:xfrm>
            <a:off x="990600" y="1143000"/>
            <a:ext cx="6324600" cy="4537075"/>
          </a:xfrm>
          <a:prstGeom prst="rect">
            <a:avLst/>
          </a:prstGeom>
          <a:solidFill>
            <a:schemeClr val="bg1"/>
          </a:solidFill>
          <a:ln w="9525">
            <a:solidFill>
              <a:srgbClr val="EA84A1"/>
            </a:solidFill>
            <a:prstDash val="solid"/>
            <a:miter lim="800000"/>
            <a:headEnd/>
            <a:tailEnd/>
          </a:ln>
          <a:effectLst>
            <a:glow rad="139700">
              <a:schemeClr val="accent6">
                <a:satMod val="175000"/>
                <a:alpha val="40000"/>
              </a:schemeClr>
            </a:glow>
            <a:outerShdw blurRad="50800" dist="38100" dir="5400000" algn="t" rotWithShape="0">
              <a:prstClr val="black">
                <a:alpha val="40000"/>
              </a:prstClr>
            </a:outerShdw>
            <a:softEdge rad="127000"/>
          </a:effectLst>
        </p:spPr>
        <p:txBody>
          <a:bodyPr/>
          <a:lstStyle/>
          <a:p>
            <a:endParaRPr lang="en-US" dirty="0"/>
          </a:p>
        </p:txBody>
      </p:sp>
      <p:sp>
        <p:nvSpPr>
          <p:cNvPr id="212998" name="Rectangle 6"/>
          <p:cNvSpPr>
            <a:spLocks noChangeArrowheads="1"/>
          </p:cNvSpPr>
          <p:nvPr/>
        </p:nvSpPr>
        <p:spPr bwMode="auto">
          <a:xfrm>
            <a:off x="1295400" y="2667000"/>
            <a:ext cx="306174"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52%</a:t>
            </a:r>
            <a:endParaRPr lang="en-US" sz="1200" b="1" dirty="0">
              <a:latin typeface="Arial" charset="0"/>
              <a:cs typeface="Arial" charset="0"/>
            </a:endParaRPr>
          </a:p>
        </p:txBody>
      </p:sp>
      <p:sp>
        <p:nvSpPr>
          <p:cNvPr id="212999" name="Rectangle 7"/>
          <p:cNvSpPr>
            <a:spLocks noChangeArrowheads="1"/>
          </p:cNvSpPr>
          <p:nvPr/>
        </p:nvSpPr>
        <p:spPr bwMode="auto">
          <a:xfrm>
            <a:off x="2133600" y="3505200"/>
            <a:ext cx="306174"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41%</a:t>
            </a:r>
            <a:endParaRPr lang="en-US" sz="1200" b="1" dirty="0">
              <a:latin typeface="Arial" charset="0"/>
              <a:cs typeface="Arial" charset="0"/>
            </a:endParaRPr>
          </a:p>
        </p:txBody>
      </p:sp>
      <p:sp>
        <p:nvSpPr>
          <p:cNvPr id="213000" name="Rectangle 8"/>
          <p:cNvSpPr>
            <a:spLocks noChangeArrowheads="1"/>
          </p:cNvSpPr>
          <p:nvPr/>
        </p:nvSpPr>
        <p:spPr bwMode="auto">
          <a:xfrm>
            <a:off x="3048000" y="4038600"/>
            <a:ext cx="392736"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  32%</a:t>
            </a:r>
            <a:endParaRPr lang="en-US" sz="1200" b="1" dirty="0">
              <a:latin typeface="Arial" charset="0"/>
              <a:cs typeface="Arial" charset="0"/>
            </a:endParaRPr>
          </a:p>
        </p:txBody>
      </p:sp>
      <p:sp>
        <p:nvSpPr>
          <p:cNvPr id="213001" name="Rectangle 9"/>
          <p:cNvSpPr>
            <a:spLocks noChangeArrowheads="1"/>
          </p:cNvSpPr>
          <p:nvPr/>
        </p:nvSpPr>
        <p:spPr bwMode="auto">
          <a:xfrm>
            <a:off x="4038600" y="4572000"/>
            <a:ext cx="306174"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24%</a:t>
            </a:r>
            <a:endParaRPr lang="en-US" sz="1200" b="1" dirty="0">
              <a:latin typeface="Arial" charset="0"/>
              <a:cs typeface="Arial" charset="0"/>
            </a:endParaRPr>
          </a:p>
        </p:txBody>
      </p:sp>
      <p:sp>
        <p:nvSpPr>
          <p:cNvPr id="213002" name="Rectangle 10"/>
          <p:cNvSpPr>
            <a:spLocks noChangeArrowheads="1"/>
          </p:cNvSpPr>
          <p:nvPr/>
        </p:nvSpPr>
        <p:spPr bwMode="auto">
          <a:xfrm>
            <a:off x="4953000" y="4572000"/>
            <a:ext cx="306174"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24%</a:t>
            </a:r>
            <a:endParaRPr lang="en-US" sz="1200" b="1" dirty="0">
              <a:latin typeface="Arial" charset="0"/>
              <a:cs typeface="Arial" charset="0"/>
            </a:endParaRPr>
          </a:p>
        </p:txBody>
      </p:sp>
      <p:sp>
        <p:nvSpPr>
          <p:cNvPr id="213003" name="Rectangle 11"/>
          <p:cNvSpPr>
            <a:spLocks noChangeArrowheads="1"/>
          </p:cNvSpPr>
          <p:nvPr/>
        </p:nvSpPr>
        <p:spPr bwMode="auto">
          <a:xfrm>
            <a:off x="1011238" y="2895600"/>
            <a:ext cx="835025" cy="2736850"/>
          </a:xfrm>
          <a:prstGeom prst="rect">
            <a:avLst/>
          </a:prstGeom>
          <a:blipFill>
            <a:blip r:embed="rId2"/>
            <a:tile tx="0" ty="0" sx="100000" sy="100000" flip="none" algn="tl"/>
          </a:blipFill>
          <a:ln w="9525">
            <a:solidFill>
              <a:srgbClr val="FF80C0"/>
            </a:solidFill>
            <a:miter lim="800000"/>
            <a:headEnd/>
            <a:tailEnd/>
          </a:ln>
        </p:spPr>
        <p:txBody>
          <a:bodyPr/>
          <a:lstStyle/>
          <a:p>
            <a:endParaRPr lang="en-US"/>
          </a:p>
        </p:txBody>
      </p:sp>
      <p:sp>
        <p:nvSpPr>
          <p:cNvPr id="213004" name="Rectangle 12"/>
          <p:cNvSpPr>
            <a:spLocks noChangeArrowheads="1"/>
          </p:cNvSpPr>
          <p:nvPr/>
        </p:nvSpPr>
        <p:spPr bwMode="auto">
          <a:xfrm>
            <a:off x="1981200" y="3657600"/>
            <a:ext cx="836613" cy="1974850"/>
          </a:xfrm>
          <a:prstGeom prst="rect">
            <a:avLst/>
          </a:prstGeom>
          <a:blipFill>
            <a:blip r:embed="rId3"/>
            <a:tile tx="0" ty="0" sx="100000" sy="100000" flip="none" algn="tl"/>
          </a:blipFill>
          <a:ln w="9525">
            <a:solidFill>
              <a:srgbClr val="FF80C0"/>
            </a:solidFill>
            <a:miter lim="800000"/>
            <a:headEnd/>
            <a:tailEnd/>
          </a:ln>
        </p:spPr>
        <p:txBody>
          <a:bodyPr/>
          <a:lstStyle/>
          <a:p>
            <a:endParaRPr lang="en-US"/>
          </a:p>
        </p:txBody>
      </p:sp>
      <p:sp>
        <p:nvSpPr>
          <p:cNvPr id="213005" name="Rectangle 13"/>
          <p:cNvSpPr>
            <a:spLocks noChangeArrowheads="1"/>
          </p:cNvSpPr>
          <p:nvPr/>
        </p:nvSpPr>
        <p:spPr bwMode="auto">
          <a:xfrm>
            <a:off x="2971800" y="4267200"/>
            <a:ext cx="739774" cy="1365250"/>
          </a:xfrm>
          <a:prstGeom prst="rect">
            <a:avLst/>
          </a:prstGeom>
          <a:blipFill>
            <a:blip r:embed="rId4"/>
            <a:tile tx="0" ty="0" sx="100000" sy="100000" flip="none" algn="tl"/>
          </a:blipFill>
          <a:ln w="9525">
            <a:solidFill>
              <a:srgbClr val="FF80C0"/>
            </a:solidFill>
            <a:miter lim="800000"/>
            <a:headEnd/>
            <a:tailEnd/>
          </a:ln>
        </p:spPr>
        <p:txBody>
          <a:bodyPr/>
          <a:lstStyle/>
          <a:p>
            <a:endParaRPr lang="en-US"/>
          </a:p>
        </p:txBody>
      </p:sp>
      <p:sp>
        <p:nvSpPr>
          <p:cNvPr id="213006" name="Rectangle 14"/>
          <p:cNvSpPr>
            <a:spLocks noChangeArrowheads="1"/>
          </p:cNvSpPr>
          <p:nvPr/>
        </p:nvSpPr>
        <p:spPr bwMode="auto">
          <a:xfrm>
            <a:off x="3808413" y="4800600"/>
            <a:ext cx="835025" cy="831850"/>
          </a:xfrm>
          <a:prstGeom prst="rect">
            <a:avLst/>
          </a:prstGeom>
          <a:blipFill>
            <a:blip r:embed="rId5"/>
            <a:tile tx="0" ty="0" sx="100000" sy="100000" flip="none" algn="tl"/>
          </a:blipFill>
          <a:ln w="9525">
            <a:solidFill>
              <a:srgbClr val="FF80C0"/>
            </a:solidFill>
            <a:miter lim="800000"/>
            <a:headEnd/>
            <a:tailEnd/>
          </a:ln>
        </p:spPr>
        <p:txBody>
          <a:bodyPr/>
          <a:lstStyle/>
          <a:p>
            <a:endParaRPr lang="en-US"/>
          </a:p>
        </p:txBody>
      </p:sp>
      <p:sp>
        <p:nvSpPr>
          <p:cNvPr id="213007" name="Rectangle 15"/>
          <p:cNvSpPr>
            <a:spLocks noChangeArrowheads="1"/>
          </p:cNvSpPr>
          <p:nvPr/>
        </p:nvSpPr>
        <p:spPr bwMode="auto">
          <a:xfrm>
            <a:off x="4740275" y="4800600"/>
            <a:ext cx="836613" cy="831850"/>
          </a:xfrm>
          <a:prstGeom prst="rect">
            <a:avLst/>
          </a:prstGeom>
          <a:blipFill>
            <a:blip r:embed="rId6"/>
            <a:tile tx="0" ty="0" sx="100000" sy="100000" flip="none" algn="tl"/>
          </a:blipFill>
          <a:ln w="9525">
            <a:solidFill>
              <a:srgbClr val="FF80C0"/>
            </a:solidFill>
            <a:miter lim="800000"/>
            <a:headEnd/>
            <a:tailEnd/>
          </a:ln>
        </p:spPr>
        <p:txBody>
          <a:bodyPr/>
          <a:lstStyle/>
          <a:p>
            <a:endParaRPr lang="en-US"/>
          </a:p>
        </p:txBody>
      </p:sp>
      <p:sp>
        <p:nvSpPr>
          <p:cNvPr id="213008" name="Rectangle 16"/>
          <p:cNvSpPr>
            <a:spLocks noChangeArrowheads="1"/>
          </p:cNvSpPr>
          <p:nvPr/>
        </p:nvSpPr>
        <p:spPr bwMode="auto">
          <a:xfrm rot="16200000">
            <a:off x="1343799" y="1808202"/>
            <a:ext cx="2133600" cy="1107996"/>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 </a:t>
            </a:r>
          </a:p>
          <a:p>
            <a:r>
              <a:rPr lang="en-US" sz="1200" b="1" dirty="0" smtClean="0">
                <a:solidFill>
                  <a:srgbClr val="000000"/>
                </a:solidFill>
                <a:latin typeface="Arial" charset="0"/>
                <a:cs typeface="Arial" charset="0"/>
              </a:rPr>
              <a:t>Open up the books always/ no shady deals/</a:t>
            </a:r>
          </a:p>
          <a:p>
            <a:r>
              <a:rPr lang="en-US" sz="1200" b="1" dirty="0" smtClean="0">
                <a:solidFill>
                  <a:srgbClr val="000000"/>
                </a:solidFill>
                <a:latin typeface="Arial" charset="0"/>
                <a:cs typeface="Arial" charset="0"/>
              </a:rPr>
              <a:t>transparent banking operations</a:t>
            </a:r>
          </a:p>
          <a:p>
            <a:endParaRPr lang="en-US" sz="1200" b="1" dirty="0">
              <a:latin typeface="Arial" charset="0"/>
              <a:cs typeface="Arial" charset="0"/>
            </a:endParaRPr>
          </a:p>
        </p:txBody>
      </p:sp>
      <p:sp>
        <p:nvSpPr>
          <p:cNvPr id="213009" name="Rectangle 17"/>
          <p:cNvSpPr>
            <a:spLocks noChangeArrowheads="1"/>
          </p:cNvSpPr>
          <p:nvPr/>
        </p:nvSpPr>
        <p:spPr bwMode="auto">
          <a:xfrm rot="16200000">
            <a:off x="527566" y="1361301"/>
            <a:ext cx="1905000" cy="553998"/>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Fraud free/fear free</a:t>
            </a:r>
          </a:p>
          <a:p>
            <a:r>
              <a:rPr lang="en-US" sz="1200" b="1" dirty="0" smtClean="0">
                <a:solidFill>
                  <a:srgbClr val="000000"/>
                </a:solidFill>
                <a:latin typeface="Arial" charset="0"/>
                <a:cs typeface="Arial" charset="0"/>
              </a:rPr>
              <a:t>ATM services</a:t>
            </a:r>
          </a:p>
          <a:p>
            <a:endParaRPr lang="en-US" sz="1200" b="1" dirty="0" smtClean="0">
              <a:solidFill>
                <a:srgbClr val="000000"/>
              </a:solidFill>
              <a:latin typeface="Arial" charset="0"/>
              <a:cs typeface="Arial" charset="0"/>
            </a:endParaRPr>
          </a:p>
        </p:txBody>
      </p:sp>
      <p:sp>
        <p:nvSpPr>
          <p:cNvPr id="213010" name="Rectangle 18"/>
          <p:cNvSpPr>
            <a:spLocks noChangeArrowheads="1"/>
          </p:cNvSpPr>
          <p:nvPr/>
        </p:nvSpPr>
        <p:spPr bwMode="auto">
          <a:xfrm rot="16200000">
            <a:off x="2161103" y="2639497"/>
            <a:ext cx="2295526" cy="369332"/>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Maintain crops of competent/</a:t>
            </a:r>
          </a:p>
          <a:p>
            <a:r>
              <a:rPr lang="en-US" sz="1200" b="1" dirty="0" smtClean="0">
                <a:solidFill>
                  <a:srgbClr val="000000"/>
                </a:solidFill>
                <a:latin typeface="Arial" charset="0"/>
                <a:cs typeface="Arial" charset="0"/>
              </a:rPr>
              <a:t>honest staff</a:t>
            </a:r>
          </a:p>
        </p:txBody>
      </p:sp>
      <p:sp>
        <p:nvSpPr>
          <p:cNvPr id="213011" name="Rectangle 19"/>
          <p:cNvSpPr>
            <a:spLocks noChangeArrowheads="1"/>
          </p:cNvSpPr>
          <p:nvPr/>
        </p:nvSpPr>
        <p:spPr bwMode="auto">
          <a:xfrm rot="16200000">
            <a:off x="2666568" y="2743631"/>
            <a:ext cx="3113395" cy="369332"/>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Responsive problem-solving</a:t>
            </a:r>
          </a:p>
          <a:p>
            <a:r>
              <a:rPr lang="en-US" sz="1200" b="1" dirty="0" smtClean="0">
                <a:solidFill>
                  <a:srgbClr val="000000"/>
                </a:solidFill>
                <a:latin typeface="Arial" charset="0"/>
                <a:cs typeface="Arial" charset="0"/>
              </a:rPr>
              <a:t>customer care/relations</a:t>
            </a:r>
          </a:p>
        </p:txBody>
      </p:sp>
      <p:sp>
        <p:nvSpPr>
          <p:cNvPr id="213012" name="Rectangle 20"/>
          <p:cNvSpPr>
            <a:spLocks noChangeArrowheads="1"/>
          </p:cNvSpPr>
          <p:nvPr/>
        </p:nvSpPr>
        <p:spPr bwMode="auto">
          <a:xfrm rot="16200000">
            <a:off x="3766066" y="3015734"/>
            <a:ext cx="2590800" cy="369332"/>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 Eternal vigilance of regulatory</a:t>
            </a:r>
          </a:p>
          <a:p>
            <a:r>
              <a:rPr lang="en-US" sz="1200" b="1" dirty="0" err="1" smtClean="0">
                <a:solidFill>
                  <a:srgbClr val="000000"/>
                </a:solidFill>
                <a:latin typeface="Arial" charset="0"/>
                <a:cs typeface="Arial" charset="0"/>
              </a:rPr>
              <a:t>authourities</a:t>
            </a:r>
            <a:r>
              <a:rPr lang="en-US" sz="1200" b="1" dirty="0" smtClean="0">
                <a:solidFill>
                  <a:srgbClr val="000000"/>
                </a:solidFill>
                <a:latin typeface="Arial" charset="0"/>
                <a:cs typeface="Arial" charset="0"/>
              </a:rPr>
              <a:t> to avoid further slide</a:t>
            </a:r>
          </a:p>
        </p:txBody>
      </p:sp>
      <p:sp>
        <p:nvSpPr>
          <p:cNvPr id="213013" name="Text Box 21"/>
          <p:cNvSpPr txBox="1">
            <a:spLocks noChangeArrowheads="1"/>
          </p:cNvSpPr>
          <p:nvPr/>
        </p:nvSpPr>
        <p:spPr bwMode="auto">
          <a:xfrm>
            <a:off x="0" y="5943600"/>
            <a:ext cx="9658350" cy="1354217"/>
          </a:xfrm>
          <a:prstGeom prst="rect">
            <a:avLst/>
          </a:prstGeom>
          <a:noFill/>
          <a:ln w="9525">
            <a:noFill/>
            <a:miter lim="800000"/>
            <a:headEnd/>
            <a:tailEnd/>
          </a:ln>
          <a:effectLst/>
        </p:spPr>
        <p:txBody>
          <a:bodyPr>
            <a:spAutoFit/>
          </a:bodyPr>
          <a:lstStyle/>
          <a:p>
            <a:pPr>
              <a:buFontTx/>
              <a:buChar char="•"/>
            </a:pPr>
            <a:r>
              <a:rPr lang="en-US" dirty="0" smtClean="0">
                <a:latin typeface="Arial" charset="0"/>
                <a:cs typeface="Arial" charset="0"/>
              </a:rPr>
              <a:t> </a:t>
            </a:r>
            <a:r>
              <a:rPr lang="en-US" sz="1400" dirty="0" smtClean="0">
                <a:latin typeface="Arial" charset="0"/>
                <a:cs typeface="Arial" charset="0"/>
              </a:rPr>
              <a:t>For banks to endear themselves to the customers, they must imbue “fraud free ATM services”,” …transparent </a:t>
            </a:r>
          </a:p>
          <a:p>
            <a:r>
              <a:rPr lang="en-US" sz="1400" dirty="0" smtClean="0">
                <a:latin typeface="Arial" charset="0"/>
                <a:cs typeface="Arial" charset="0"/>
              </a:rPr>
              <a:t>   banking operations”, “maintenance of competent/honest staff” and “responsive problem solving customer </a:t>
            </a:r>
          </a:p>
          <a:p>
            <a:r>
              <a:rPr lang="en-US" sz="1400" dirty="0" smtClean="0">
                <a:latin typeface="Arial" charset="0"/>
                <a:cs typeface="Arial" charset="0"/>
              </a:rPr>
              <a:t>   relations”…       </a:t>
            </a:r>
            <a:r>
              <a:rPr lang="en-US" sz="1400" b="1" dirty="0" smtClean="0">
                <a:latin typeface="Arial" charset="0"/>
                <a:cs typeface="Arial" charset="0"/>
              </a:rPr>
              <a:t> </a:t>
            </a:r>
          </a:p>
          <a:p>
            <a:r>
              <a:rPr lang="en-US" sz="1400" b="1" dirty="0" smtClean="0">
                <a:latin typeface="Arial" charset="0"/>
                <a:cs typeface="Arial" charset="0"/>
              </a:rPr>
              <a:t> </a:t>
            </a:r>
            <a:r>
              <a:rPr lang="en-US" sz="1400" dirty="0" smtClean="0">
                <a:latin typeface="Arial" charset="0"/>
                <a:cs typeface="Arial" charset="0"/>
              </a:rPr>
              <a:t> </a:t>
            </a:r>
            <a:r>
              <a:rPr lang="en-US" sz="1800" dirty="0" smtClean="0">
                <a:latin typeface="Arial" charset="0"/>
                <a:cs typeface="Arial" charset="0"/>
              </a:rPr>
              <a:t>    </a:t>
            </a:r>
            <a:r>
              <a:rPr lang="en-US" sz="1400" b="1" dirty="0" smtClean="0">
                <a:latin typeface="Arial" charset="0"/>
                <a:cs typeface="Arial" charset="0"/>
              </a:rPr>
              <a:t> </a:t>
            </a:r>
            <a:endParaRPr lang="en-US" sz="1400" b="1" dirty="0">
              <a:latin typeface="Arial" charset="0"/>
              <a:cs typeface="Arial" charset="0"/>
            </a:endParaRPr>
          </a:p>
          <a:p>
            <a:r>
              <a:rPr lang="en-US" sz="1400" b="1" dirty="0">
                <a:latin typeface="Arial" charset="0"/>
                <a:cs typeface="Arial" charset="0"/>
              </a:rPr>
              <a:t>  </a:t>
            </a:r>
            <a:r>
              <a:rPr lang="en-US" sz="1400" dirty="0">
                <a:latin typeface="Arial" charset="0"/>
                <a:cs typeface="Arial" charset="0"/>
              </a:rPr>
              <a:t>  </a:t>
            </a:r>
            <a:r>
              <a:rPr lang="en-US" sz="1800" dirty="0">
                <a:latin typeface="Arial" charset="0"/>
                <a:cs typeface="Arial" charset="0"/>
              </a:rPr>
              <a:t>                               </a:t>
            </a:r>
          </a:p>
        </p:txBody>
      </p:sp>
      <p:sp>
        <p:nvSpPr>
          <p:cNvPr id="23" name="Rectangle 14"/>
          <p:cNvSpPr>
            <a:spLocks noChangeArrowheads="1"/>
          </p:cNvSpPr>
          <p:nvPr/>
        </p:nvSpPr>
        <p:spPr bwMode="auto">
          <a:xfrm>
            <a:off x="5715000" y="5029200"/>
            <a:ext cx="835025" cy="527050"/>
          </a:xfrm>
          <a:prstGeom prst="rect">
            <a:avLst/>
          </a:prstGeom>
          <a:blipFill>
            <a:blip r:embed="rId7"/>
            <a:tile tx="0" ty="0" sx="100000" sy="100000" flip="none" algn="tl"/>
          </a:blipFill>
          <a:ln w="9525">
            <a:solidFill>
              <a:srgbClr val="FF80C0"/>
            </a:solidFill>
            <a:miter lim="800000"/>
            <a:headEnd/>
            <a:tailEnd/>
          </a:ln>
        </p:spPr>
        <p:txBody>
          <a:bodyPr/>
          <a:lstStyle/>
          <a:p>
            <a:endParaRPr lang="en-US"/>
          </a:p>
        </p:txBody>
      </p:sp>
      <p:sp>
        <p:nvSpPr>
          <p:cNvPr id="24" name="TextBox 23"/>
          <p:cNvSpPr txBox="1"/>
          <p:nvPr/>
        </p:nvSpPr>
        <p:spPr>
          <a:xfrm>
            <a:off x="685800" y="228600"/>
            <a:ext cx="7848600" cy="1138773"/>
          </a:xfrm>
          <a:prstGeom prst="rect">
            <a:avLst/>
          </a:prstGeom>
          <a:noFill/>
        </p:spPr>
        <p:txBody>
          <a:bodyPr wrap="square" rtlCol="0">
            <a:spAutoFit/>
          </a:bodyPr>
          <a:lstStyle/>
          <a:p>
            <a:r>
              <a:rPr lang="en-US" b="1" dirty="0" smtClean="0"/>
              <a:t>Things to Be Done by Banks to Endear Them to The Customers</a:t>
            </a:r>
          </a:p>
          <a:p>
            <a:r>
              <a:rPr lang="en-US" b="1" dirty="0" smtClean="0"/>
              <a:t>                </a:t>
            </a:r>
          </a:p>
          <a:p>
            <a:r>
              <a:rPr lang="en-US" sz="1400" b="1" dirty="0" smtClean="0"/>
              <a:t>                                                                                                               Base: All respondents =465 (100%) </a:t>
            </a:r>
          </a:p>
          <a:p>
            <a:endParaRPr lang="en-US" dirty="0"/>
          </a:p>
        </p:txBody>
      </p:sp>
      <p:sp>
        <p:nvSpPr>
          <p:cNvPr id="25" name="Rectangle 18"/>
          <p:cNvSpPr>
            <a:spLocks noChangeArrowheads="1"/>
          </p:cNvSpPr>
          <p:nvPr/>
        </p:nvSpPr>
        <p:spPr bwMode="auto">
          <a:xfrm rot="16200000">
            <a:off x="4772799" y="3152001"/>
            <a:ext cx="2743200" cy="553998"/>
          </a:xfrm>
          <a:prstGeom prst="rect">
            <a:avLst/>
          </a:prstGeom>
          <a:noFill/>
          <a:ln w="9525">
            <a:noFill/>
            <a:miter lim="800000"/>
            <a:headEnd/>
            <a:tailEnd/>
          </a:ln>
        </p:spPr>
        <p:txBody>
          <a:bodyPr wrap="square" lIns="0" tIns="0" rIns="0" bIns="0">
            <a:spAutoFit/>
          </a:bodyPr>
          <a:lstStyle/>
          <a:p>
            <a:r>
              <a:rPr lang="en-US" sz="1200" b="1" dirty="0" smtClean="0">
                <a:solidFill>
                  <a:srgbClr val="000000"/>
                </a:solidFill>
                <a:latin typeface="Arial" charset="0"/>
                <a:cs typeface="Arial" charset="0"/>
              </a:rPr>
              <a:t>Restore confidence in the banking sector </a:t>
            </a:r>
            <a:endParaRPr lang="en-US" sz="1200" b="1" dirty="0">
              <a:solidFill>
                <a:srgbClr val="000000"/>
              </a:solidFill>
              <a:latin typeface="Arial" charset="0"/>
              <a:cs typeface="Arial" charset="0"/>
            </a:endParaRPr>
          </a:p>
          <a:p>
            <a:endParaRPr lang="en-US" sz="1200" b="1" dirty="0">
              <a:latin typeface="Arial" charset="0"/>
              <a:cs typeface="Arial" charset="0"/>
            </a:endParaRPr>
          </a:p>
        </p:txBody>
      </p:sp>
      <p:sp>
        <p:nvSpPr>
          <p:cNvPr id="26" name="Rectangle 8"/>
          <p:cNvSpPr>
            <a:spLocks noChangeArrowheads="1"/>
          </p:cNvSpPr>
          <p:nvPr/>
        </p:nvSpPr>
        <p:spPr bwMode="auto">
          <a:xfrm>
            <a:off x="5867400" y="4876800"/>
            <a:ext cx="349455" cy="184666"/>
          </a:xfrm>
          <a:prstGeom prst="rect">
            <a:avLst/>
          </a:prstGeom>
          <a:noFill/>
          <a:ln w="9525">
            <a:noFill/>
            <a:miter lim="800000"/>
            <a:headEnd/>
            <a:tailEnd/>
          </a:ln>
        </p:spPr>
        <p:txBody>
          <a:bodyPr wrap="none" lIns="0" tIns="0" rIns="0" bIns="0">
            <a:spAutoFit/>
          </a:bodyPr>
          <a:lstStyle/>
          <a:p>
            <a:r>
              <a:rPr lang="en-US" sz="1200" b="1" dirty="0" smtClean="0">
                <a:solidFill>
                  <a:srgbClr val="000000"/>
                </a:solidFill>
                <a:latin typeface="Arial" charset="0"/>
                <a:cs typeface="Arial" charset="0"/>
              </a:rPr>
              <a:t> 20%</a:t>
            </a:r>
            <a:endParaRPr lang="en-US" sz="1200" b="1" dirty="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idx="1"/>
          </p:nvPr>
        </p:nvSpPr>
        <p:spPr bwMode="auto">
          <a:xfrm>
            <a:off x="457200" y="990600"/>
            <a:ext cx="8229600" cy="5135563"/>
          </a:xfrm>
          <a:noFill/>
          <a:ln>
            <a:miter lim="800000"/>
            <a:headEnd/>
            <a:tailEnd/>
          </a:ln>
        </p:spPr>
        <p:txBody>
          <a:bodyPr vert="horz" wrap="square" lIns="91440" tIns="45720" rIns="91440" bIns="45720" numCol="1" anchor="t" anchorCtr="0" compatLnSpc="1">
            <a:prstTxWarp prst="textNoShape">
              <a:avLst/>
            </a:prstTxWarp>
          </a:bodyPr>
          <a:lstStyle/>
          <a:p>
            <a:pPr>
              <a:buBlip>
                <a:blip r:embed="rId2"/>
              </a:buBlip>
            </a:pPr>
            <a:endParaRPr lang="en-US" sz="1800" dirty="0" smtClean="0"/>
          </a:p>
          <a:p>
            <a:pPr>
              <a:buBlip>
                <a:blip r:embed="rId2"/>
              </a:buBlip>
            </a:pPr>
            <a:r>
              <a:rPr lang="en-GB" sz="1800" dirty="0" smtClean="0"/>
              <a:t>The modified, multi-stage random probability sampling approach was employed.  The rationale was predicated on the need to preclude any known form of bias that may affect the accuracy of data collected.</a:t>
            </a:r>
          </a:p>
          <a:p>
            <a:pPr>
              <a:buNone/>
            </a:pPr>
            <a:endParaRPr lang="en-GB" sz="1800" dirty="0" smtClean="0"/>
          </a:p>
          <a:p>
            <a:pPr>
              <a:buBlip>
                <a:blip r:embed="rId2"/>
              </a:buBlip>
            </a:pPr>
            <a:r>
              <a:rPr lang="en-GB" sz="1800" dirty="0" smtClean="0"/>
              <a:t> The sample selection involved a 5-stage design as shown below:</a:t>
            </a:r>
          </a:p>
          <a:p>
            <a:pPr marL="865188" lvl="1" eaLnBrk="1" hangingPunct="1">
              <a:spcAft>
                <a:spcPct val="20000"/>
              </a:spcAft>
              <a:buFont typeface="Wingdings" pitchFamily="2" charset="2"/>
              <a:buNone/>
            </a:pPr>
            <a:r>
              <a:rPr lang="en-GB" sz="1800" dirty="0" smtClean="0"/>
              <a:t>   Stage 1   - Delineation of each area to be sampled into smaller units of </a:t>
            </a:r>
          </a:p>
          <a:p>
            <a:pPr marL="865188" lvl="1" eaLnBrk="1" hangingPunct="1">
              <a:spcAft>
                <a:spcPct val="20000"/>
              </a:spcAft>
              <a:buFont typeface="Wingdings" pitchFamily="2" charset="2"/>
              <a:buNone/>
            </a:pPr>
            <a:r>
              <a:rPr lang="en-GB" sz="1800" dirty="0" smtClean="0"/>
              <a:t>                      near equal proportions known as sectors.</a:t>
            </a:r>
          </a:p>
          <a:p>
            <a:pPr marL="865188" lvl="1" eaLnBrk="1" hangingPunct="1">
              <a:spcAft>
                <a:spcPct val="20000"/>
              </a:spcAft>
              <a:buFont typeface="Wingdings" pitchFamily="2" charset="2"/>
              <a:buNone/>
            </a:pPr>
            <a:r>
              <a:rPr lang="en-GB" sz="1800" dirty="0" smtClean="0"/>
              <a:t>   Stage 2   - Random selection of sectors.</a:t>
            </a:r>
          </a:p>
          <a:p>
            <a:pPr marL="865188" lvl="1" eaLnBrk="1" hangingPunct="1">
              <a:spcAft>
                <a:spcPct val="20000"/>
              </a:spcAft>
              <a:buFont typeface="Wingdings" pitchFamily="2" charset="2"/>
              <a:buNone/>
            </a:pPr>
            <a:r>
              <a:rPr lang="en-GB" sz="1800" dirty="0" smtClean="0"/>
              <a:t>   Stage 3   - Random selection of dwelling structures.</a:t>
            </a:r>
          </a:p>
          <a:p>
            <a:pPr marL="865188" lvl="1" eaLnBrk="1" hangingPunct="1">
              <a:spcAft>
                <a:spcPct val="20000"/>
              </a:spcAft>
              <a:buFont typeface="Wingdings" pitchFamily="2" charset="2"/>
              <a:buNone/>
            </a:pPr>
            <a:r>
              <a:rPr lang="en-GB" sz="1800" dirty="0" smtClean="0"/>
              <a:t>   Stage 4   - Random selection of household units (i.e. residential units 		               within each dwelling structure).</a:t>
            </a:r>
          </a:p>
          <a:p>
            <a:pPr marL="865188" lvl="1" eaLnBrk="1" hangingPunct="1">
              <a:spcAft>
                <a:spcPct val="20000"/>
              </a:spcAft>
              <a:buFont typeface="Wingdings" pitchFamily="2" charset="2"/>
              <a:buNone/>
            </a:pPr>
            <a:r>
              <a:rPr lang="en-GB" sz="1800" dirty="0" smtClean="0"/>
              <a:t>   Stage 5   - Finally, random selection of individuals to be interviewed.</a:t>
            </a:r>
          </a:p>
        </p:txBody>
      </p:sp>
      <p:sp>
        <p:nvSpPr>
          <p:cNvPr id="6" name="TextBox 5"/>
          <p:cNvSpPr txBox="1"/>
          <p:nvPr/>
        </p:nvSpPr>
        <p:spPr>
          <a:xfrm>
            <a:off x="2895600" y="381000"/>
            <a:ext cx="3048000" cy="461665"/>
          </a:xfrm>
          <a:prstGeom prst="rect">
            <a:avLst/>
          </a:prstGeom>
          <a:noFill/>
        </p:spPr>
        <p:txBody>
          <a:bodyPr wrap="square" rtlCol="0">
            <a:spAutoFit/>
          </a:bodyPr>
          <a:lstStyle/>
          <a:p>
            <a:r>
              <a:rPr lang="en-US" sz="2400" b="1" dirty="0" smtClean="0"/>
              <a:t>        Sample Design</a:t>
            </a:r>
            <a:endParaRPr lang="en-US"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2"/>
          <p:cNvGrpSpPr>
            <a:grpSpLocks noChangeAspect="1"/>
          </p:cNvGrpSpPr>
          <p:nvPr/>
        </p:nvGrpSpPr>
        <p:grpSpPr bwMode="auto">
          <a:xfrm>
            <a:off x="533400" y="1295690"/>
            <a:ext cx="8153400" cy="5467720"/>
            <a:chOff x="1504" y="856"/>
            <a:chExt cx="2677" cy="2659"/>
          </a:xfrm>
          <a:blipFill>
            <a:blip r:embed="rId2"/>
            <a:tile tx="0" ty="0" sx="100000" sy="100000" flip="none" algn="tl"/>
          </a:blipFill>
        </p:grpSpPr>
        <p:sp>
          <p:nvSpPr>
            <p:cNvPr id="9" name="_s3076"/>
            <p:cNvSpPr>
              <a:spLocks noChangeArrowheads="1" noTextEdit="1"/>
            </p:cNvSpPr>
            <p:nvPr/>
          </p:nvSpPr>
          <p:spPr bwMode="auto">
            <a:xfrm>
              <a:off x="2004" y="856"/>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blipFill>
              <a:blip r:embed="rId3"/>
              <a:tile tx="0" ty="0" sx="100000" sy="100000" flip="none" algn="tl"/>
            </a:blip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en-US"/>
            </a:p>
          </p:txBody>
        </p:sp>
        <p:sp>
          <p:nvSpPr>
            <p:cNvPr id="10" name="_s3077"/>
            <p:cNvSpPr>
              <a:spLocks noChangeArrowheads="1" noTextEdit="1"/>
            </p:cNvSpPr>
            <p:nvPr/>
          </p:nvSpPr>
          <p:spPr bwMode="auto">
            <a:xfrm rot="7200000">
              <a:off x="2188" y="1355"/>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blipFill>
              <a:blip r:embed="rId3"/>
              <a:tile tx="0" ty="0" sx="100000" sy="100000" flip="none" algn="tl"/>
            </a:blipFill>
            <a:ln w="9525" algn="ctr">
              <a:solidFill>
                <a:schemeClr val="tx1"/>
              </a:solidFill>
              <a:miter lim="800000"/>
              <a:headEnd/>
              <a:tailEnd/>
            </a:ln>
            <a:effectLst/>
          </p:spPr>
          <p:txBody>
            <a:bodyPr vert="horz" wrap="square" lIns="0" tIns="0" rIns="0" bIns="0" numCol="1" anchor="ctr" anchorCtr="0" compatLnSpc="1">
              <a:prstTxWarp prst="textNoShape">
                <a:avLst/>
              </a:prstTxWarp>
            </a:bodyPr>
            <a:lstStyle/>
            <a:p>
              <a:endParaRPr lang="en-US"/>
            </a:p>
          </p:txBody>
        </p:sp>
        <p:sp>
          <p:nvSpPr>
            <p:cNvPr id="11" name="_s3078"/>
            <p:cNvSpPr>
              <a:spLocks noChangeArrowheads="1" noTextEdit="1"/>
            </p:cNvSpPr>
            <p:nvPr/>
          </p:nvSpPr>
          <p:spPr bwMode="auto">
            <a:xfrm rot="14400000">
              <a:off x="1682" y="1355"/>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blipFill>
              <a:blip r:embed="rId3"/>
              <a:tile tx="0" ty="0" sx="100000" sy="100000" flip="none" algn="tl"/>
            </a:blipFill>
            <a:ln w="9525" algn="ctr">
              <a:solidFill>
                <a:schemeClr val="tx1"/>
              </a:solidFill>
              <a:miter lim="800000"/>
              <a:headEnd/>
              <a:tailEnd/>
            </a:ln>
            <a:effectLst/>
          </p:spPr>
          <p:txBody>
            <a:bodyPr vert="horz" wrap="square" lIns="0" tIns="0" rIns="0" bIns="0" numCol="1" anchor="ctr" anchorCtr="0" compatLnSpc="1">
              <a:prstTxWarp prst="textNoShape">
                <a:avLst/>
              </a:prstTxWarp>
            </a:bodyPr>
            <a:lstStyle/>
            <a:p>
              <a:endParaRPr lang="en-US"/>
            </a:p>
          </p:txBody>
        </p:sp>
        <p:sp>
          <p:nvSpPr>
            <p:cNvPr id="12" name="_s3079"/>
            <p:cNvSpPr>
              <a:spLocks noChangeArrowheads="1"/>
            </p:cNvSpPr>
            <p:nvPr/>
          </p:nvSpPr>
          <p:spPr bwMode="auto">
            <a:xfrm>
              <a:off x="3364" y="1255"/>
              <a:ext cx="817" cy="741"/>
            </a:xfrm>
            <a:prstGeom prst="rect">
              <a:avLst/>
            </a:prstGeom>
            <a:noFill/>
            <a:ln w="9525" algn="ctr">
              <a:noFill/>
              <a:miter lim="800000"/>
              <a:headEnd/>
              <a:tailEnd/>
            </a:ln>
            <a:effectLst/>
          </p:spPr>
          <p:txBody>
            <a:bodyPr vert="horz" wrap="none" lIns="0" tIns="0" rIns="0" bIns="0" numCol="1" anchor="ctr" anchorCtr="0" compatLnSpc="1">
              <a:prstTxWarp prst="textNoShape">
                <a:avLst/>
              </a:prstTxWarp>
            </a:bodyPr>
            <a:lstStyle/>
            <a:p>
              <a:pPr marL="179388" marR="0" lvl="0" indent="-179388"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strike="noStrike" cap="none" normalizeH="0" baseline="0" dirty="0" smtClean="0">
                  <a:ln>
                    <a:noFill/>
                  </a:ln>
                  <a:solidFill>
                    <a:schemeClr val="tx1"/>
                  </a:solidFill>
                  <a:effectLst/>
                  <a:latin typeface="Arial" charset="0"/>
                  <a:cs typeface="Arial" charset="0"/>
                </a:rPr>
                <a:t>            </a:t>
              </a:r>
              <a:r>
                <a:rPr kumimoji="0" lang="en-GB" sz="1500" i="0" u="sng" strike="noStrike" cap="none" normalizeH="0" baseline="0" dirty="0" smtClean="0">
                  <a:ln>
                    <a:noFill/>
                  </a:ln>
                  <a:solidFill>
                    <a:schemeClr val="tx1"/>
                  </a:solidFill>
                  <a:effectLst/>
                  <a:latin typeface="Arial" charset="0"/>
                  <a:cs typeface="Arial" charset="0"/>
                </a:rPr>
                <a:t>GENDER</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sng" strike="noStrike" cap="none" normalizeH="0" baseline="0" dirty="0" smtClean="0">
                <a:ln>
                  <a:noFill/>
                </a:ln>
                <a:solidFill>
                  <a:schemeClr val="tx1"/>
                </a:solidFill>
                <a:effectLst/>
                <a:latin typeface="Arial" charset="0"/>
                <a:cs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Male                –   259   </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Female           –    </a:t>
              </a:r>
              <a:r>
                <a:rPr lang="en-GB" sz="1500" dirty="0" smtClean="0">
                  <a:latin typeface="Arial" charset="0"/>
                  <a:cs typeface="Arial" charset="0"/>
                </a:rPr>
                <a:t>206</a:t>
              </a:r>
              <a:r>
                <a:rPr kumimoji="0" lang="en-GB" sz="1500" i="0" u="none" strike="noStrike" cap="none" normalizeH="0" baseline="0" dirty="0" smtClean="0">
                  <a:ln>
                    <a:noFill/>
                  </a:ln>
                  <a:solidFill>
                    <a:schemeClr val="tx1"/>
                  </a:solidFill>
                  <a:effectLst/>
                  <a:latin typeface="Arial" charset="0"/>
                  <a:cs typeface="Arial" charset="0"/>
                </a:rPr>
                <a:t> </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p:txBody>
        </p:sp>
        <p:sp>
          <p:nvSpPr>
            <p:cNvPr id="13" name="_s3080"/>
            <p:cNvSpPr>
              <a:spLocks noChangeArrowheads="1"/>
            </p:cNvSpPr>
            <p:nvPr/>
          </p:nvSpPr>
          <p:spPr bwMode="auto">
            <a:xfrm>
              <a:off x="2489" y="2486"/>
              <a:ext cx="741" cy="1029"/>
            </a:xfrm>
            <a:prstGeom prst="rect">
              <a:avLst/>
            </a:prstGeom>
            <a:noFill/>
            <a:ln w="9525" algn="ctr">
              <a:noFill/>
              <a:miter lim="800000"/>
              <a:headEnd/>
              <a:tailEnd/>
            </a:ln>
            <a:effectLst/>
          </p:spPr>
          <p:txBody>
            <a:bodyPr vert="horz" wrap="none" lIns="0" tIns="0" rIns="0" bIns="0" numCol="1" anchor="ctr" anchorCtr="0" compatLnSpc="1">
              <a:prstTxWarp prst="textNoShape">
                <a:avLst/>
              </a:prstTxWarp>
            </a:bodyPr>
            <a:lstStyle/>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1" i="0" u="none" strike="noStrike" cap="none" normalizeH="0" baseline="0" dirty="0" smtClean="0">
                  <a:ln>
                    <a:noFill/>
                  </a:ln>
                  <a:solidFill>
                    <a:schemeClr val="tx1"/>
                  </a:solidFill>
                  <a:effectLst/>
                  <a:latin typeface="Arial" charset="0"/>
                  <a:cs typeface="Arial" charset="0"/>
                </a:rPr>
                <a:t>     </a:t>
              </a:r>
              <a:r>
                <a:rPr kumimoji="0" lang="en-GB" sz="1500" b="1" i="0" u="none" strike="noStrike" cap="none" normalizeH="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lang="en-GB" sz="1500" b="1" dirty="0" smtClean="0">
                  <a:latin typeface="Arial" charset="0"/>
                  <a:cs typeface="Arial" charset="0"/>
                </a:rPr>
                <a:t>           </a:t>
              </a:r>
              <a:r>
                <a:rPr kumimoji="0" lang="en-GB" sz="1500" b="1" i="0" u="none" strike="noStrike" cap="none" normalizeH="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lang="en-GB" sz="1500" b="1" baseline="0" dirty="0" smtClean="0">
                  <a:latin typeface="Arial" charset="0"/>
                  <a:cs typeface="Arial" charset="0"/>
                </a:rPr>
                <a:t>         </a:t>
              </a:r>
              <a:endParaRPr kumimoji="0" lang="en-GB" sz="15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tabLst/>
              </a:pPr>
              <a:r>
                <a:rPr kumimoji="0" lang="en-GB" sz="1500" b="1"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cs typeface="Arial" charset="0"/>
                </a:rPr>
                <a:t> </a:t>
              </a:r>
              <a:r>
                <a:rPr kumimoji="0" lang="en-GB" sz="1500" i="0" u="none" strike="noStrike" cap="none" normalizeH="0" baseline="0" dirty="0" smtClean="0">
                  <a:ln>
                    <a:noFill/>
                  </a:ln>
                  <a:solidFill>
                    <a:schemeClr val="tx1"/>
                  </a:solidFill>
                  <a:effectLst/>
                  <a:latin typeface="Arial" charset="0"/>
                  <a:cs typeface="Arial" charset="0"/>
                </a:rPr>
                <a:t>18 – 25    –     </a:t>
              </a:r>
              <a:r>
                <a:rPr lang="en-GB" sz="1500" dirty="0" smtClean="0">
                  <a:latin typeface="Arial" charset="0"/>
                  <a:cs typeface="Arial" charset="0"/>
                </a:rPr>
                <a:t> 96</a:t>
              </a:r>
              <a:endParaRPr kumimoji="0" lang="en-GB" sz="150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26 – 35   –     </a:t>
              </a:r>
              <a:r>
                <a:rPr lang="en-GB" sz="1500" dirty="0" smtClean="0">
                  <a:latin typeface="Arial" charset="0"/>
                  <a:cs typeface="Arial" charset="0"/>
                </a:rPr>
                <a:t>117</a:t>
              </a:r>
              <a:endParaRPr kumimoji="0" lang="en-GB" sz="150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36 – 45  –      </a:t>
              </a:r>
              <a:r>
                <a:rPr kumimoji="0" lang="en-GB" sz="1500" i="0" u="none" strike="noStrike" cap="none" normalizeH="0" dirty="0" smtClean="0">
                  <a:ln>
                    <a:noFill/>
                  </a:ln>
                  <a:solidFill>
                    <a:schemeClr val="tx1"/>
                  </a:solidFill>
                  <a:effectLst/>
                  <a:latin typeface="Arial" charset="0"/>
                  <a:cs typeface="Arial" charset="0"/>
                </a:rPr>
                <a:t>144</a:t>
              </a:r>
              <a:endParaRPr kumimoji="0" lang="en-GB" sz="150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lang="en-GB" sz="1500" dirty="0" smtClean="0">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45 +     </a:t>
              </a:r>
              <a:r>
                <a:rPr kumimoji="0" lang="en-GB" sz="1500" i="0" u="none" strike="noStrike" cap="none" normalizeH="0" dirty="0" smtClean="0">
                  <a:ln>
                    <a:noFill/>
                  </a:ln>
                  <a:solidFill>
                    <a:schemeClr val="tx1"/>
                  </a:solidFill>
                  <a:effectLst/>
                  <a:latin typeface="Arial" charset="0"/>
                  <a:cs typeface="Arial" charset="0"/>
                </a:rPr>
                <a:t> –      108       </a:t>
              </a: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0" i="0" u="none" strike="noStrike" cap="none" normalizeH="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500" b="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p:txBody>
        </p:sp>
        <p:sp>
          <p:nvSpPr>
            <p:cNvPr id="14" name="_s3081"/>
            <p:cNvSpPr>
              <a:spLocks noChangeArrowheads="1"/>
            </p:cNvSpPr>
            <p:nvPr/>
          </p:nvSpPr>
          <p:spPr bwMode="auto">
            <a:xfrm>
              <a:off x="1504" y="1189"/>
              <a:ext cx="901" cy="1112"/>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300" b="1" i="0" u="sng"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r>
                <a:rPr kumimoji="0" lang="en-GB" sz="1400" b="1" i="0" u="sng" strike="noStrike" cap="none" normalizeH="0" baseline="0" dirty="0" smtClean="0">
                  <a:ln>
                    <a:noFill/>
                  </a:ln>
                  <a:solidFill>
                    <a:schemeClr val="tx1"/>
                  </a:solidFill>
                  <a:effectLst/>
                  <a:latin typeface="Arial" charset="0"/>
                </a:rPr>
                <a:t> </a:t>
              </a:r>
              <a:r>
                <a:rPr kumimoji="0" lang="en-GB" sz="1400" b="1" i="0" strike="noStrike" cap="none" normalizeH="0" baseline="0" dirty="0" smtClean="0">
                  <a:ln>
                    <a:noFill/>
                  </a:ln>
                  <a:solidFill>
                    <a:schemeClr val="tx1"/>
                  </a:solidFill>
                  <a:effectLst/>
                  <a:latin typeface="Arial" charset="0"/>
                </a:rPr>
                <a:t>    </a:t>
              </a:r>
              <a:r>
                <a:rPr kumimoji="0" lang="en-GB" sz="1400" b="1" i="0" u="sng" strike="noStrike" cap="none" normalizeH="0" baseline="0" dirty="0" smtClean="0">
                  <a:ln>
                    <a:noFill/>
                  </a:ln>
                  <a:solidFill>
                    <a:schemeClr val="tx1"/>
                  </a:solidFill>
                  <a:effectLst/>
                  <a:latin typeface="Arial" charset="0"/>
                </a:rPr>
                <a:t>LOCATION (LAGOS)</a:t>
              </a: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a:t>
              </a:r>
              <a:r>
                <a:rPr kumimoji="0" lang="en-GB" sz="1500" i="0" u="none" strike="noStrike" cap="none" normalizeH="0" baseline="0" dirty="0" err="1" smtClean="0">
                  <a:ln>
                    <a:noFill/>
                  </a:ln>
                  <a:solidFill>
                    <a:schemeClr val="tx1"/>
                  </a:solidFill>
                  <a:effectLst/>
                  <a:latin typeface="Arial" charset="0"/>
                  <a:cs typeface="Arial" charset="0"/>
                </a:rPr>
                <a:t>Ikeja</a:t>
              </a:r>
              <a:r>
                <a:rPr kumimoji="0" lang="en-GB" sz="1500" i="0" u="none" strike="noStrike" cap="none" normalizeH="0" baseline="0" dirty="0" smtClean="0">
                  <a:ln>
                    <a:noFill/>
                  </a:ln>
                  <a:solidFill>
                    <a:schemeClr val="tx1"/>
                  </a:solidFill>
                  <a:effectLst/>
                  <a:latin typeface="Arial" charset="0"/>
                  <a:cs typeface="Arial" charset="0"/>
                </a:rPr>
                <a:t>/</a:t>
              </a:r>
              <a:r>
                <a:rPr kumimoji="0" lang="en-GB" sz="1500" i="0" u="none" strike="noStrike" cap="none" normalizeH="0" baseline="0" dirty="0" err="1" smtClean="0">
                  <a:ln>
                    <a:noFill/>
                  </a:ln>
                  <a:solidFill>
                    <a:schemeClr val="tx1"/>
                  </a:solidFill>
                  <a:effectLst/>
                  <a:latin typeface="Arial" charset="0"/>
                  <a:cs typeface="Arial" charset="0"/>
                </a:rPr>
                <a:t>Ogba</a:t>
              </a:r>
              <a:r>
                <a:rPr kumimoji="0" lang="en-GB" sz="1500" i="0" u="none" strike="noStrike" cap="none" normalizeH="0" baseline="0" dirty="0" smtClean="0">
                  <a:ln>
                    <a:noFill/>
                  </a:ln>
                  <a:solidFill>
                    <a:schemeClr val="tx1"/>
                  </a:solidFill>
                  <a:effectLst/>
                  <a:latin typeface="Arial" charset="0"/>
                  <a:cs typeface="Arial" charset="0"/>
                </a:rPr>
                <a:t>/</a:t>
              </a:r>
              <a:r>
                <a:rPr lang="en-GB" sz="1500" dirty="0" err="1" smtClean="0">
                  <a:latin typeface="Arial" charset="0"/>
                  <a:cs typeface="Arial" charset="0"/>
                </a:rPr>
                <a:t>O</a:t>
              </a:r>
              <a:r>
                <a:rPr kumimoji="0" lang="en-GB" sz="1500" i="0" u="none" strike="noStrike" cap="none" normalizeH="0" baseline="0" dirty="0" err="1" smtClean="0">
                  <a:ln>
                    <a:noFill/>
                  </a:ln>
                  <a:solidFill>
                    <a:schemeClr val="tx1"/>
                  </a:solidFill>
                  <a:effectLst/>
                  <a:latin typeface="Arial" charset="0"/>
                  <a:cs typeface="Arial" charset="0"/>
                </a:rPr>
                <a:t>jodu</a:t>
              </a:r>
              <a:r>
                <a:rPr lang="en-GB" sz="1500" dirty="0" smtClean="0">
                  <a:latin typeface="Arial" charset="0"/>
                  <a:cs typeface="Arial" charset="0"/>
                </a:rPr>
                <a:t> </a:t>
              </a:r>
              <a:r>
                <a:rPr kumimoji="0" lang="en-GB" sz="1500" i="0" u="none" strike="noStrike" cap="none" normalizeH="0" dirty="0" smtClean="0">
                  <a:ln>
                    <a:noFill/>
                  </a:ln>
                  <a:solidFill>
                    <a:schemeClr val="tx1"/>
                  </a:solidFill>
                  <a:effectLst/>
                  <a:latin typeface="Arial" charset="0"/>
                  <a:cs typeface="Arial" charset="0"/>
                </a:rPr>
                <a:t>      </a:t>
              </a:r>
              <a:r>
                <a:rPr kumimoji="0" lang="en-GB" sz="1500" i="0" u="none" strike="noStrike" cap="none" normalizeH="0" baseline="0" dirty="0" smtClean="0">
                  <a:ln>
                    <a:noFill/>
                  </a:ln>
                  <a:solidFill>
                    <a:schemeClr val="tx1"/>
                  </a:solidFill>
                  <a:effectLst/>
                  <a:latin typeface="Arial" charset="0"/>
                  <a:cs typeface="Arial" charset="0"/>
                </a:rPr>
                <a:t>– 108</a:t>
              </a: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lang="en-GB" sz="1500" dirty="0" smtClean="0">
                  <a:latin typeface="Arial" charset="0"/>
                  <a:cs typeface="Arial" charset="0"/>
                </a:rPr>
                <a:t>  </a:t>
              </a:r>
              <a:r>
                <a:rPr lang="en-GB" sz="1500" dirty="0" err="1" smtClean="0">
                  <a:latin typeface="Arial" charset="0"/>
                  <a:cs typeface="Arial" charset="0"/>
                </a:rPr>
                <a:t>Ojuelegba</a:t>
              </a:r>
              <a:r>
                <a:rPr lang="en-GB" sz="1500" dirty="0" smtClean="0">
                  <a:latin typeface="Arial" charset="0"/>
                  <a:cs typeface="Arial" charset="0"/>
                </a:rPr>
                <a:t>/</a:t>
              </a:r>
              <a:r>
                <a:rPr lang="en-GB" sz="1500" dirty="0" err="1" smtClean="0">
                  <a:latin typeface="Arial" charset="0"/>
                  <a:cs typeface="Arial" charset="0"/>
                </a:rPr>
                <a:t>Yaba</a:t>
              </a:r>
              <a:r>
                <a:rPr lang="en-GB" sz="1500" dirty="0" smtClean="0">
                  <a:latin typeface="Arial" charset="0"/>
                  <a:cs typeface="Arial" charset="0"/>
                </a:rPr>
                <a:t>        –   97   </a:t>
              </a: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a:t>
              </a:r>
              <a:r>
                <a:rPr lang="en-GB" sz="1500" dirty="0" err="1" smtClean="0">
                  <a:latin typeface="Arial" charset="0"/>
                  <a:cs typeface="Arial" charset="0"/>
                </a:rPr>
                <a:t>Surulere</a:t>
              </a:r>
              <a:r>
                <a:rPr kumimoji="0" lang="en-GB" sz="1500" i="0" u="none" strike="noStrike" cap="none" normalizeH="0" baseline="0" dirty="0" smtClean="0">
                  <a:ln>
                    <a:noFill/>
                  </a:ln>
                  <a:solidFill>
                    <a:schemeClr val="tx1"/>
                  </a:solidFill>
                  <a:effectLst/>
                  <a:latin typeface="Arial" charset="0"/>
                  <a:cs typeface="Arial" charset="0"/>
                </a:rPr>
                <a:t> </a:t>
              </a:r>
              <a:r>
                <a:rPr kumimoji="0" lang="en-GB" sz="1500" i="0" u="none" strike="noStrike" cap="none" normalizeH="0" dirty="0" smtClean="0">
                  <a:ln>
                    <a:noFill/>
                  </a:ln>
                  <a:solidFill>
                    <a:schemeClr val="tx1"/>
                  </a:solidFill>
                  <a:effectLst/>
                  <a:latin typeface="Arial" charset="0"/>
                  <a:cs typeface="Arial" charset="0"/>
                </a:rPr>
                <a:t>                   </a:t>
              </a:r>
              <a:r>
                <a:rPr kumimoji="0" lang="en-GB" sz="1500" i="0" u="none" strike="noStrike" cap="none" normalizeH="0" baseline="0" dirty="0" smtClean="0">
                  <a:ln>
                    <a:noFill/>
                  </a:ln>
                  <a:solidFill>
                    <a:schemeClr val="tx1"/>
                  </a:solidFill>
                  <a:effectLst/>
                  <a:latin typeface="Arial" charset="0"/>
                  <a:cs typeface="Arial" charset="0"/>
                </a:rPr>
                <a:t>– </a:t>
              </a:r>
              <a:r>
                <a:rPr lang="en-GB" sz="1500" dirty="0" smtClean="0">
                  <a:latin typeface="Arial" charset="0"/>
                  <a:cs typeface="Arial" charset="0"/>
                </a:rPr>
                <a:t>102</a:t>
              </a:r>
              <a:endParaRPr kumimoji="0" lang="en-GB" sz="150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a:t>
              </a:r>
              <a:r>
                <a:rPr kumimoji="0" lang="en-GB" sz="1500" i="0" u="none" strike="noStrike" cap="none" normalizeH="0" dirty="0" smtClean="0">
                  <a:ln>
                    <a:noFill/>
                  </a:ln>
                  <a:solidFill>
                    <a:schemeClr val="tx1"/>
                  </a:solidFill>
                  <a:effectLst/>
                  <a:latin typeface="Arial" charset="0"/>
                  <a:cs typeface="Arial" charset="0"/>
                </a:rPr>
                <a:t> FESTAC/Mile 2</a:t>
              </a:r>
              <a:r>
                <a:rPr lang="en-GB" sz="1500" dirty="0" smtClean="0">
                  <a:latin typeface="Arial" charset="0"/>
                  <a:cs typeface="Arial" charset="0"/>
                </a:rPr>
                <a:t>    </a:t>
              </a:r>
              <a:r>
                <a:rPr kumimoji="0" lang="en-GB" sz="1500" i="0" u="none" strike="noStrike" cap="none" normalizeH="0" baseline="0" dirty="0" smtClean="0">
                  <a:ln>
                    <a:noFill/>
                  </a:ln>
                  <a:solidFill>
                    <a:schemeClr val="tx1"/>
                  </a:solidFill>
                  <a:effectLst/>
                  <a:latin typeface="Arial" charset="0"/>
                  <a:cs typeface="Arial" charset="0"/>
                </a:rPr>
                <a:t>     – </a:t>
              </a:r>
              <a:r>
                <a:rPr kumimoji="0" lang="en-GB" sz="1500" i="0" u="none" strike="noStrike" cap="none" normalizeH="0" dirty="0" smtClean="0">
                  <a:ln>
                    <a:noFill/>
                  </a:ln>
                  <a:solidFill>
                    <a:schemeClr val="tx1"/>
                  </a:solidFill>
                  <a:effectLst/>
                  <a:latin typeface="Arial" charset="0"/>
                  <a:cs typeface="Arial" charset="0"/>
                </a:rPr>
                <a:t>  88</a:t>
              </a:r>
              <a:r>
                <a:rPr kumimoji="0" lang="en-GB" sz="1500" i="0" u="none" strike="noStrike" cap="none" normalizeH="0" baseline="0" dirty="0" smtClean="0">
                  <a:ln>
                    <a:noFill/>
                  </a:ln>
                  <a:solidFill>
                    <a:schemeClr val="tx1"/>
                  </a:solidFill>
                  <a:effectLst/>
                  <a:latin typeface="Arial" charset="0"/>
                  <a:cs typeface="Arial" charset="0"/>
                </a:rPr>
                <a:t>       </a:t>
              </a:r>
              <a:r>
                <a:rPr lang="en-GB" sz="1500" dirty="0" smtClean="0">
                  <a:latin typeface="Arial" charset="0"/>
                  <a:cs typeface="Arial" charset="0"/>
                </a:rPr>
                <a:t>              </a:t>
              </a:r>
              <a:endParaRPr kumimoji="0" lang="en-GB" sz="150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1"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i="0" u="none" strike="noStrike" cap="none" normalizeH="0" baseline="0" dirty="0" smtClean="0">
                  <a:ln>
                    <a:noFill/>
                  </a:ln>
                  <a:solidFill>
                    <a:schemeClr val="tx1"/>
                  </a:solidFill>
                  <a:effectLst/>
                  <a:latin typeface="Arial" charset="0"/>
                  <a:cs typeface="Arial" charset="0"/>
                </a:rPr>
                <a:t>  </a:t>
              </a:r>
              <a:r>
                <a:rPr lang="en-GB" sz="1500" baseline="0" dirty="0" smtClean="0">
                  <a:latin typeface="Arial" charset="0"/>
                  <a:cs typeface="Arial" charset="0"/>
                </a:rPr>
                <a:t>V.I/</a:t>
              </a:r>
              <a:r>
                <a:rPr lang="en-GB" sz="1500" baseline="0" dirty="0" err="1" smtClean="0">
                  <a:latin typeface="Arial" charset="0"/>
                  <a:cs typeface="Arial" charset="0"/>
                </a:rPr>
                <a:t>Ikoyi</a:t>
              </a:r>
              <a:r>
                <a:rPr lang="en-GB" sz="1500" dirty="0" smtClean="0">
                  <a:latin typeface="Arial" charset="0"/>
                  <a:cs typeface="Arial" charset="0"/>
                </a:rPr>
                <a:t>                     </a:t>
              </a:r>
              <a:r>
                <a:rPr kumimoji="0" lang="en-GB" sz="1500" i="0" u="none" strike="noStrike" cap="none" normalizeH="0" baseline="0" dirty="0" smtClean="0">
                  <a:ln>
                    <a:noFill/>
                  </a:ln>
                  <a:solidFill>
                    <a:schemeClr val="tx1"/>
                  </a:solidFill>
                  <a:effectLst/>
                  <a:latin typeface="Arial" charset="0"/>
                  <a:cs typeface="Arial" charset="0"/>
                </a:rPr>
                <a:t>– </a:t>
              </a:r>
              <a:r>
                <a:rPr kumimoji="0" lang="en-GB" sz="1500" i="0" u="none" strike="noStrike" cap="none" normalizeH="0" dirty="0" smtClean="0">
                  <a:ln>
                    <a:noFill/>
                  </a:ln>
                  <a:solidFill>
                    <a:schemeClr val="tx1"/>
                  </a:solidFill>
                  <a:effectLst/>
                  <a:latin typeface="Arial" charset="0"/>
                  <a:cs typeface="Arial" charset="0"/>
                </a:rPr>
                <a:t>   70</a:t>
              </a:r>
              <a:r>
                <a:rPr kumimoji="0" lang="en-GB" sz="1500" i="0" u="none" strike="noStrike" cap="none" normalizeH="0" baseline="0" dirty="0" smtClean="0">
                  <a:ln>
                    <a:noFill/>
                  </a:ln>
                  <a:solidFill>
                    <a:schemeClr val="tx1"/>
                  </a:solidFill>
                  <a:effectLst/>
                  <a:latin typeface="Arial" charset="0"/>
                  <a:cs typeface="Arial" charset="0"/>
                </a:rPr>
                <a:t> </a:t>
              </a:r>
              <a:r>
                <a:rPr lang="en-GB" sz="1500" dirty="0" smtClean="0">
                  <a:latin typeface="Arial" charset="0"/>
                  <a:cs typeface="Arial" charset="0"/>
                </a:rPr>
                <a:t> </a:t>
              </a:r>
              <a:r>
                <a:rPr kumimoji="0" lang="en-GB" sz="1500" i="0" u="none" strike="noStrike" cap="none" normalizeH="0" baseline="0" dirty="0" smtClean="0">
                  <a:ln>
                    <a:noFill/>
                  </a:ln>
                  <a:solidFill>
                    <a:schemeClr val="tx1"/>
                  </a:solidFill>
                  <a:effectLst/>
                  <a:latin typeface="Arial" charset="0"/>
                  <a:cs typeface="Arial" charset="0"/>
                </a:rPr>
                <a:t>    </a:t>
              </a:r>
            </a:p>
            <a:p>
              <a:pPr marL="179388" marR="0" lvl="0" indent="-179388" algn="just" defTabSz="914400" rtl="0" eaLnBrk="1" fontAlgn="base" latinLnBrk="0" hangingPunct="1">
                <a:lnSpc>
                  <a:spcPct val="100000"/>
                </a:lnSpc>
                <a:spcBef>
                  <a:spcPct val="0"/>
                </a:spcBef>
                <a:spcAft>
                  <a:spcPct val="0"/>
                </a:spcAft>
                <a:buClrTx/>
                <a:buSzTx/>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n-GB" sz="1500" b="0" i="0" u="none" strike="noStrike" cap="none" normalizeH="0" baseline="0" dirty="0" smtClean="0">
                <a:ln>
                  <a:noFill/>
                </a:ln>
                <a:solidFill>
                  <a:schemeClr val="tx1"/>
                </a:solidFill>
                <a:effectLst/>
                <a:latin typeface="Arial" charset="0"/>
                <a:cs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None/>
                <a:tabLst/>
              </a:pPr>
              <a:endParaRPr kumimoji="0" lang="en-GB" sz="1500" b="0" i="0" u="none" strike="noStrike" cap="none" normalizeH="0" baseline="0" dirty="0" smtClean="0">
                <a:ln>
                  <a:noFill/>
                </a:ln>
                <a:solidFill>
                  <a:schemeClr val="tx1"/>
                </a:solidFill>
                <a:effectLst/>
                <a:latin typeface="Arial" charset="0"/>
                <a:cs typeface="Arial" charset="0"/>
              </a:endParaRPr>
            </a:p>
          </p:txBody>
        </p:sp>
      </p:grpSp>
      <p:sp>
        <p:nvSpPr>
          <p:cNvPr id="6" name="Oval 11"/>
          <p:cNvSpPr>
            <a:spLocks noChangeArrowheads="1"/>
          </p:cNvSpPr>
          <p:nvPr/>
        </p:nvSpPr>
        <p:spPr bwMode="auto">
          <a:xfrm>
            <a:off x="3733800" y="2514600"/>
            <a:ext cx="1981200" cy="1727200"/>
          </a:xfrm>
          <a:prstGeom prst="ellipse">
            <a:avLst/>
          </a:prstGeom>
          <a:solidFill>
            <a:schemeClr val="bg2"/>
          </a:solidFill>
          <a:ln w="9525">
            <a:solidFill>
              <a:schemeClr val="tx1"/>
            </a:solidFill>
            <a:round/>
            <a:headEnd/>
            <a:tailEnd/>
          </a:ln>
          <a:effectLst/>
        </p:spPr>
        <p:txBody>
          <a:bodyPr wrap="none" anchor="ctr"/>
          <a:lstStyle/>
          <a:p>
            <a:pPr algn="ctr"/>
            <a:endParaRPr lang="en-GB" sz="1800" dirty="0" smtClean="0">
              <a:solidFill>
                <a:schemeClr val="bg1"/>
              </a:solidFill>
              <a:latin typeface="Arial" charset="0"/>
              <a:cs typeface="Arial" charset="0"/>
            </a:endParaRPr>
          </a:p>
          <a:p>
            <a:pPr algn="ctr"/>
            <a:r>
              <a:rPr lang="en-GB" b="1" dirty="0" smtClean="0">
                <a:latin typeface="Arial" charset="0"/>
                <a:cs typeface="Arial" charset="0"/>
              </a:rPr>
              <a:t>465</a:t>
            </a:r>
            <a:endParaRPr lang="en-GB" sz="1800" b="1" dirty="0">
              <a:latin typeface="Arial" charset="0"/>
              <a:cs typeface="Arial" charset="0"/>
            </a:endParaRPr>
          </a:p>
          <a:p>
            <a:pPr algn="ctr"/>
            <a:r>
              <a:rPr lang="en-GB" sz="1800" dirty="0">
                <a:latin typeface="Arial" charset="0"/>
                <a:cs typeface="Arial" charset="0"/>
              </a:rPr>
              <a:t>Respondents</a:t>
            </a:r>
          </a:p>
          <a:p>
            <a:pPr algn="ctr"/>
            <a:endParaRPr lang="en-GB" sz="1800" dirty="0">
              <a:latin typeface="Arial" charset="0"/>
              <a:cs typeface="Arial" charset="0"/>
            </a:endParaRPr>
          </a:p>
        </p:txBody>
      </p:sp>
      <p:sp>
        <p:nvSpPr>
          <p:cNvPr id="7" name="Rectangle 6"/>
          <p:cNvSpPr/>
          <p:nvPr/>
        </p:nvSpPr>
        <p:spPr>
          <a:xfrm>
            <a:off x="990600" y="381000"/>
            <a:ext cx="7620000" cy="369332"/>
          </a:xfrm>
          <a:prstGeom prst="rect">
            <a:avLst/>
          </a:prstGeom>
        </p:spPr>
        <p:txBody>
          <a:bodyPr wrap="square">
            <a:spAutoFit/>
          </a:bodyPr>
          <a:lstStyle/>
          <a:p>
            <a:r>
              <a:rPr lang="en-US" b="1" dirty="0" smtClean="0"/>
              <a:t>                         Achieved Sample Structure (Respondents’ Profile) </a:t>
            </a:r>
            <a:endParaRPr lang="en-US" dirty="0"/>
          </a:p>
        </p:txBody>
      </p:sp>
      <p:sp>
        <p:nvSpPr>
          <p:cNvPr id="15" name="TextBox 14"/>
          <p:cNvSpPr txBox="1"/>
          <p:nvPr/>
        </p:nvSpPr>
        <p:spPr>
          <a:xfrm>
            <a:off x="4343400" y="4572000"/>
            <a:ext cx="580993" cy="369332"/>
          </a:xfrm>
          <a:prstGeom prst="rect">
            <a:avLst/>
          </a:prstGeom>
          <a:noFill/>
        </p:spPr>
        <p:txBody>
          <a:bodyPr wrap="none" rtlCol="0">
            <a:spAutoFit/>
          </a:bodyPr>
          <a:lstStyle/>
          <a:p>
            <a:r>
              <a:rPr lang="en-US" u="sng" dirty="0" smtClean="0"/>
              <a:t>AGE</a:t>
            </a:r>
            <a:endParaRPr lang="en-US"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bwMode="auto">
          <a:xfrm>
            <a:off x="152400" y="274638"/>
            <a:ext cx="8305800" cy="792162"/>
          </a:xfrm>
          <a:noFill/>
          <a:ln cap="flat" algn="ctr">
            <a:miter lim="800000"/>
            <a:headEnd/>
            <a:tailEnd/>
          </a:ln>
        </p:spPr>
        <p:txBody>
          <a:bodyPr vert="horz" wrap="square" lIns="91440" tIns="45720" rIns="91440" bIns="45720" numCol="1" anchor="ctr" anchorCtr="0" compatLnSpc="1">
            <a:prstTxWarp prst="textNoShape">
              <a:avLst/>
            </a:prstTxWarp>
          </a:bodyPr>
          <a:lstStyle/>
          <a:p>
            <a:r>
              <a:rPr lang="en-US" sz="2000" b="1" dirty="0" smtClean="0"/>
              <a:t>            Achieved </a:t>
            </a:r>
            <a:r>
              <a:rPr lang="en-US" sz="2000" b="1" dirty="0"/>
              <a:t>Sample Structure (Respondents’ Profile</a:t>
            </a:r>
            <a:r>
              <a:rPr lang="en-US" sz="2000" b="1" dirty="0" smtClean="0"/>
              <a:t>)</a:t>
            </a:r>
            <a:endParaRPr lang="en-GB" sz="2000" b="1" dirty="0"/>
          </a:p>
        </p:txBody>
      </p:sp>
      <p:grpSp>
        <p:nvGrpSpPr>
          <p:cNvPr id="7" name="Diagram 2"/>
          <p:cNvGrpSpPr>
            <a:grpSpLocks noChangeAspect="1"/>
          </p:cNvGrpSpPr>
          <p:nvPr/>
        </p:nvGrpSpPr>
        <p:grpSpPr bwMode="auto">
          <a:xfrm>
            <a:off x="1371600" y="1219200"/>
            <a:ext cx="7608694" cy="4733048"/>
            <a:chOff x="1511" y="855"/>
            <a:chExt cx="2744" cy="2363"/>
          </a:xfrm>
          <a:blipFill>
            <a:blip r:embed="rId2"/>
            <a:tile tx="0" ty="0" sx="100000" sy="100000" flip="none" algn="tl"/>
          </a:blipFill>
        </p:grpSpPr>
        <p:sp>
          <p:nvSpPr>
            <p:cNvPr id="8" name="_s2052"/>
            <p:cNvSpPr>
              <a:spLocks noChangeArrowheads="1" noTextEdit="1"/>
            </p:cNvSpPr>
            <p:nvPr/>
          </p:nvSpPr>
          <p:spPr bwMode="auto">
            <a:xfrm>
              <a:off x="1841" y="855"/>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blipFill>
              <a:blip r:embed="rId3"/>
              <a:tile tx="0" ty="0" sx="100000" sy="100000" flip="none" algn="tl"/>
            </a:blip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9" name="_s2053"/>
            <p:cNvSpPr>
              <a:spLocks noChangeArrowheads="1" noTextEdit="1"/>
            </p:cNvSpPr>
            <p:nvPr/>
          </p:nvSpPr>
          <p:spPr bwMode="auto">
            <a:xfrm rot="7200000">
              <a:off x="2408" y="1371"/>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blipFill>
              <a:blip r:embed="rId3"/>
              <a:tile tx="0" ty="0" sx="100000" sy="100000" flip="none" algn="tl"/>
            </a:blip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0" name="_s2054"/>
            <p:cNvSpPr>
              <a:spLocks noChangeArrowheads="1" noTextEdit="1"/>
            </p:cNvSpPr>
            <p:nvPr/>
          </p:nvSpPr>
          <p:spPr bwMode="auto">
            <a:xfrm rot="14400000">
              <a:off x="1556" y="1180"/>
              <a:ext cx="1847" cy="1847"/>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blipFill>
              <a:blip r:embed="rId3"/>
              <a:tile tx="0" ty="0" sx="100000" sy="100000" flip="none" algn="tl"/>
            </a:blip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1" name="_s2055"/>
            <p:cNvSpPr>
              <a:spLocks noChangeArrowheads="1"/>
            </p:cNvSpPr>
            <p:nvPr/>
          </p:nvSpPr>
          <p:spPr bwMode="auto">
            <a:xfrm>
              <a:off x="3364" y="1121"/>
              <a:ext cx="841" cy="1103"/>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179388" marR="0" lvl="0" indent="-179388" algn="l" defTabSz="914400" rtl="0" eaLnBrk="1" fontAlgn="base" latinLnBrk="0" hangingPunct="1">
                <a:lnSpc>
                  <a:spcPct val="100000"/>
                </a:lnSpc>
                <a:spcBef>
                  <a:spcPct val="0"/>
                </a:spcBef>
                <a:spcAft>
                  <a:spcPct val="0"/>
                </a:spcAft>
                <a:buClrTx/>
                <a:buSzTx/>
                <a:buFontTx/>
                <a:buNone/>
                <a:tabLst/>
              </a:pPr>
              <a:r>
                <a:rPr kumimoji="0" lang="en-GB" sz="1500" b="1" i="0" u="none" strike="noStrike" cap="none" normalizeH="0" baseline="0" dirty="0" smtClean="0">
                  <a:ln>
                    <a:noFill/>
                  </a:ln>
                  <a:solidFill>
                    <a:schemeClr val="tx1"/>
                  </a:solidFill>
                  <a:effectLst/>
                  <a:latin typeface="Arial" charset="0"/>
                </a:rPr>
                <a:t>  </a:t>
              </a:r>
            </a:p>
            <a:p>
              <a:pPr marL="179388" marR="0" lvl="0" indent="-179388" algn="l" defTabSz="914400" rtl="0" eaLnBrk="1" fontAlgn="base" latinLnBrk="0" hangingPunct="1">
                <a:lnSpc>
                  <a:spcPct val="100000"/>
                </a:lnSpc>
                <a:spcBef>
                  <a:spcPct val="0"/>
                </a:spcBef>
                <a:spcAft>
                  <a:spcPct val="0"/>
                </a:spcAft>
                <a:buClrTx/>
                <a:buSzTx/>
                <a:buFontTx/>
                <a:buNone/>
                <a:tabLst/>
              </a:pPr>
              <a:r>
                <a:rPr kumimoji="0" lang="en-GB" sz="1500" b="1" i="0" u="sng" strike="noStrike" cap="none" normalizeH="0" baseline="0" dirty="0" smtClean="0">
                  <a:ln>
                    <a:noFill/>
                  </a:ln>
                  <a:solidFill>
                    <a:schemeClr val="tx1"/>
                  </a:solidFill>
                  <a:effectLst/>
                  <a:latin typeface="Arial" charset="0"/>
                </a:rPr>
                <a:t>EDUC. BACKGROUND</a:t>
              </a:r>
            </a:p>
            <a:p>
              <a:pPr marL="179388" marR="0" lvl="0" indent="-179388" algn="l" defTabSz="914400" rtl="0" eaLnBrk="1" fontAlgn="base" latinLnBrk="0" hangingPunct="1">
                <a:lnSpc>
                  <a:spcPct val="100000"/>
                </a:lnSpc>
                <a:spcBef>
                  <a:spcPct val="0"/>
                </a:spcBef>
                <a:spcAft>
                  <a:spcPct val="0"/>
                </a:spcAft>
                <a:buClrTx/>
                <a:buSzTx/>
                <a:buFontTx/>
                <a:buNone/>
                <a:tabLst/>
              </a:pPr>
              <a:endParaRPr lang="en-GB" sz="1500" b="1" u="sng" dirty="0" smtClean="0">
                <a:latin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lang="en-GB" sz="1500" b="1" dirty="0" smtClean="0">
                  <a:latin typeface="Arial" charset="0"/>
                </a:rPr>
                <a:t>Elem</a:t>
              </a:r>
              <a:r>
                <a:rPr lang="en-GB" sz="1500" b="1" dirty="0" smtClean="0">
                  <a:latin typeface="Arial" charset="0"/>
                </a:rPr>
                <a:t>./</a:t>
              </a:r>
              <a:r>
                <a:rPr lang="en-GB" sz="1500" b="1" dirty="0" err="1" smtClean="0">
                  <a:latin typeface="Arial" charset="0"/>
                </a:rPr>
                <a:t>Sec.Educ</a:t>
              </a:r>
              <a:r>
                <a:rPr lang="en-GB" sz="1500" b="1" dirty="0" smtClean="0">
                  <a:latin typeface="Arial" charset="0"/>
                </a:rPr>
                <a:t>. –   44</a:t>
              </a:r>
              <a:endParaRPr kumimoji="0" lang="en-GB" sz="1500" b="1" i="0"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Tx/>
                <a:buNone/>
                <a:tabLst/>
              </a:pPr>
              <a:r>
                <a:rPr kumimoji="0" lang="en-GB" sz="1500" b="0" i="0" u="none" strike="noStrike" cap="none" normalizeH="0" baseline="0" dirty="0" smtClean="0">
                  <a:ln>
                    <a:noFill/>
                  </a:ln>
                  <a:solidFill>
                    <a:schemeClr val="tx1"/>
                  </a:solidFill>
                  <a:effectLst/>
                  <a:latin typeface="Arial" charset="0"/>
                </a:rPr>
                <a:t> </a:t>
              </a: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OND/Dip.   ,,       –  </a:t>
              </a:r>
              <a:r>
                <a:rPr kumimoji="0" lang="en-GB" sz="1500" b="1" i="0" u="none" strike="noStrike" cap="none" normalizeH="0" dirty="0" smtClean="0">
                  <a:ln>
                    <a:noFill/>
                  </a:ln>
                  <a:solidFill>
                    <a:schemeClr val="tx1"/>
                  </a:solidFill>
                  <a:effectLst/>
                  <a:latin typeface="Arial" charset="0"/>
                </a:rPr>
                <a:t> </a:t>
              </a:r>
              <a:r>
                <a:rPr lang="en-GB" sz="1500" b="1" dirty="0" smtClean="0">
                  <a:latin typeface="Arial" charset="0"/>
                </a:rPr>
                <a:t>141</a:t>
              </a: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HND/BSc.  ,,       –  </a:t>
              </a:r>
              <a:r>
                <a:rPr kumimoji="0" lang="en-GB" sz="1500" b="1" i="0" u="none" strike="noStrike" cap="none" normalizeH="0" dirty="0" smtClean="0">
                  <a:ln>
                    <a:noFill/>
                  </a:ln>
                  <a:solidFill>
                    <a:schemeClr val="tx1"/>
                  </a:solidFill>
                  <a:effectLst/>
                  <a:latin typeface="Arial" charset="0"/>
                </a:rPr>
                <a:t> </a:t>
              </a:r>
              <a:r>
                <a:rPr lang="en-GB" sz="1500" b="1" dirty="0" smtClean="0">
                  <a:latin typeface="Arial" charset="0"/>
                </a:rPr>
                <a:t>197</a:t>
              </a: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MSc./PHD           –   </a:t>
              </a:r>
              <a:r>
                <a:rPr kumimoji="0" lang="en-GB" sz="1500" b="1" i="0" u="none" strike="noStrike" cap="none" normalizeH="0" dirty="0" smtClean="0">
                  <a:ln>
                    <a:noFill/>
                  </a:ln>
                  <a:solidFill>
                    <a:schemeClr val="tx1"/>
                  </a:solidFill>
                  <a:effectLst/>
                  <a:latin typeface="Arial" charset="0"/>
                </a:rPr>
                <a:t> </a:t>
              </a:r>
              <a:r>
                <a:rPr lang="en-GB" sz="1500" b="1" dirty="0" smtClean="0">
                  <a:latin typeface="Arial" charset="0"/>
                </a:rPr>
                <a:t> 83</a:t>
              </a:r>
              <a:endParaRPr kumimoji="0" lang="en-GB" sz="1500" b="1" i="0" u="none" strike="noStrike" cap="none" normalizeH="0" baseline="0" dirty="0" smtClean="0">
                <a:ln>
                  <a:noFill/>
                </a:ln>
                <a:solidFill>
                  <a:schemeClr val="tx1"/>
                </a:solidFill>
                <a:effectLst/>
                <a:latin typeface="Arial" charset="0"/>
              </a:endParaRPr>
            </a:p>
          </p:txBody>
        </p:sp>
        <p:sp>
          <p:nvSpPr>
            <p:cNvPr id="13" name="_s2057"/>
            <p:cNvSpPr>
              <a:spLocks noChangeArrowheads="1"/>
            </p:cNvSpPr>
            <p:nvPr/>
          </p:nvSpPr>
          <p:spPr bwMode="auto">
            <a:xfrm>
              <a:off x="1511" y="1198"/>
              <a:ext cx="741" cy="837"/>
            </a:xfrm>
            <a:prstGeom prst="rect">
              <a:avLst/>
            </a:prstGeom>
            <a:noFill/>
            <a:ln w="9525">
              <a:noFill/>
              <a:miter lim="800000"/>
              <a:headEnd/>
              <a:tailEnd/>
            </a:ln>
          </p:spPr>
          <p:txBody>
            <a:bodyPr vert="horz" wrap="none" lIns="0" tIns="0" rIns="0" bIns="0" numCol="1" anchor="ctr" anchorCtr="0" compatLnSpc="1">
              <a:prstTxWarp prst="textNoShape">
                <a:avLst/>
              </a:prstTxWarp>
            </a:bodyPr>
            <a:lstStyle/>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dirty="0" smtClean="0">
                  <a:ln>
                    <a:noFill/>
                  </a:ln>
                  <a:solidFill>
                    <a:schemeClr val="tx1"/>
                  </a:solidFill>
                  <a:effectLst/>
                  <a:latin typeface="Arial" charset="0"/>
                </a:rPr>
                <a:t>  </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3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3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3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r>
                <a:rPr kumimoji="0" lang="en-GB" sz="1500" b="1" i="0" u="none" strike="noStrike" cap="none" normalizeH="0" baseline="0" dirty="0" smtClean="0">
                  <a:ln>
                    <a:noFill/>
                  </a:ln>
                  <a:solidFill>
                    <a:schemeClr val="tx1"/>
                  </a:solidFill>
                  <a:effectLst/>
                  <a:latin typeface="Arial" charset="0"/>
                </a:rPr>
                <a:t>    </a:t>
              </a:r>
              <a:r>
                <a:rPr kumimoji="0" lang="en-GB" sz="1500" b="1" i="0" u="sng" strike="noStrike" cap="none" normalizeH="0" baseline="0" dirty="0" smtClean="0">
                  <a:ln>
                    <a:noFill/>
                  </a:ln>
                  <a:solidFill>
                    <a:schemeClr val="tx1"/>
                  </a:solidFill>
                  <a:effectLst/>
                  <a:latin typeface="Arial" charset="0"/>
                </a:rPr>
                <a:t>SOCIAL CLASS</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1" i="0" u="sng"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0" i="0" u="none" strike="noStrike" cap="none" normalizeH="0" baseline="0" dirty="0" smtClean="0">
                  <a:ln>
                    <a:noFill/>
                  </a:ln>
                  <a:solidFill>
                    <a:schemeClr val="tx1"/>
                  </a:solidFill>
                  <a:effectLst/>
                  <a:latin typeface="Arial" charset="0"/>
                </a:rPr>
                <a:t> </a:t>
              </a:r>
              <a:r>
                <a:rPr kumimoji="0" lang="en-GB" sz="1500" b="1" i="0" u="none" strike="noStrike" cap="none" normalizeH="0" baseline="0" dirty="0" smtClean="0">
                  <a:ln>
                    <a:noFill/>
                  </a:ln>
                  <a:solidFill>
                    <a:schemeClr val="tx1"/>
                  </a:solidFill>
                  <a:effectLst/>
                  <a:latin typeface="Arial" charset="0"/>
                </a:rPr>
                <a:t>AB      –    </a:t>
              </a:r>
              <a:r>
                <a:rPr kumimoji="0" lang="en-GB" sz="1500" b="1" i="0" u="none" strike="noStrike" cap="none" normalizeH="0" dirty="0" smtClean="0">
                  <a:ln>
                    <a:noFill/>
                  </a:ln>
                  <a:solidFill>
                    <a:schemeClr val="tx1"/>
                  </a:solidFill>
                  <a:effectLst/>
                  <a:latin typeface="Arial" charset="0"/>
                </a:rPr>
                <a:t>  </a:t>
              </a:r>
              <a:r>
                <a:rPr lang="en-GB" sz="1500" b="1" dirty="0" smtClean="0">
                  <a:latin typeface="Arial" charset="0"/>
                </a:rPr>
                <a:t>8</a:t>
              </a:r>
              <a:r>
                <a:rPr kumimoji="0" lang="en-GB" sz="1500" b="1" i="0" u="none" strike="noStrike" cap="none" normalizeH="0" dirty="0" smtClean="0">
                  <a:ln>
                    <a:noFill/>
                  </a:ln>
                  <a:solidFill>
                    <a:schemeClr val="tx1"/>
                  </a:solidFill>
                  <a:effectLst/>
                  <a:latin typeface="Arial" charset="0"/>
                </a:rPr>
                <a:t>5</a:t>
              </a:r>
              <a:r>
                <a:rPr kumimoji="0" lang="en-GB" sz="1500" b="1" i="0" u="none" strike="noStrike" cap="none" normalizeH="0" baseline="0" dirty="0" smtClean="0">
                  <a:ln>
                    <a:noFill/>
                  </a:ln>
                  <a:solidFill>
                    <a:schemeClr val="tx1"/>
                  </a:solidFill>
                  <a:effectLst/>
                  <a:latin typeface="Arial" charset="0"/>
                </a:rPr>
                <a:t>  </a:t>
              </a:r>
            </a:p>
            <a:p>
              <a:pPr marL="179388" marR="0" lvl="0" indent="-179388" algn="just"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 C         –   </a:t>
              </a:r>
              <a:r>
                <a:rPr lang="en-GB" sz="1500" b="1" dirty="0" smtClean="0">
                  <a:latin typeface="Arial" charset="0"/>
                </a:rPr>
                <a:t> 263</a:t>
              </a:r>
              <a:endParaRPr kumimoji="0" lang="en-GB" sz="15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Char char="Ø"/>
                <a:tabLst/>
              </a:pPr>
              <a:endParaRPr kumimoji="0" lang="en-GB" sz="1500" b="1"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GB" sz="1500" b="1" i="0" u="none" strike="noStrike" cap="none" normalizeH="0" baseline="0" dirty="0" smtClean="0">
                  <a:ln>
                    <a:noFill/>
                  </a:ln>
                  <a:solidFill>
                    <a:schemeClr val="tx1"/>
                  </a:solidFill>
                  <a:effectLst/>
                  <a:latin typeface="Arial" charset="0"/>
                </a:rPr>
                <a:t> DE        –  </a:t>
              </a:r>
              <a:r>
                <a:rPr lang="en-GB" sz="1500" b="1" dirty="0" smtClean="0">
                  <a:latin typeface="Arial" charset="0"/>
                </a:rPr>
                <a:t> 117</a:t>
              </a:r>
              <a:r>
                <a:rPr kumimoji="0" lang="en-GB" sz="1500" b="1" i="0" u="none" strike="noStrike" cap="none" normalizeH="0" baseline="0" dirty="0" smtClean="0">
                  <a:ln>
                    <a:noFill/>
                  </a:ln>
                  <a:solidFill>
                    <a:schemeClr val="tx1"/>
                  </a:solidFill>
                  <a:effectLst/>
                  <a:latin typeface="Arial" charset="0"/>
                </a:rPr>
                <a:t> </a:t>
              </a: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Char char="Ø"/>
                <a:tabLst/>
              </a:pPr>
              <a:endParaRPr kumimoji="0" lang="en-GB" sz="1500" b="0" i="0" u="none" strike="noStrike" cap="none" normalizeH="0" baseline="0" dirty="0" smtClean="0">
                <a:ln>
                  <a:noFill/>
                </a:ln>
                <a:solidFill>
                  <a:schemeClr val="tx1"/>
                </a:solidFill>
                <a:effectLst/>
                <a:latin typeface="Arial" charset="0"/>
              </a:endParaRPr>
            </a:p>
            <a:p>
              <a:pPr marL="179388" marR="0" lvl="0" indent="-179388" algn="just" defTabSz="9144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chemeClr val="tx1"/>
                </a:solidFill>
                <a:effectLst/>
                <a:latin typeface="Arial" charset="0"/>
              </a:endParaRPr>
            </a:p>
          </p:txBody>
        </p:sp>
      </p:grpSp>
      <p:sp>
        <p:nvSpPr>
          <p:cNvPr id="123915" name="Oval 11"/>
          <p:cNvSpPr>
            <a:spLocks noChangeArrowheads="1"/>
          </p:cNvSpPr>
          <p:nvPr/>
        </p:nvSpPr>
        <p:spPr bwMode="auto">
          <a:xfrm>
            <a:off x="3962400" y="2438400"/>
            <a:ext cx="1981200" cy="1727200"/>
          </a:xfrm>
          <a:prstGeom prst="ellipse">
            <a:avLst/>
          </a:prstGeom>
          <a:solidFill>
            <a:schemeClr val="bg2"/>
          </a:solidFill>
          <a:ln w="9525">
            <a:solidFill>
              <a:schemeClr val="tx1"/>
            </a:solidFill>
            <a:round/>
            <a:headEnd/>
            <a:tailEnd/>
          </a:ln>
          <a:effectLst/>
        </p:spPr>
        <p:txBody>
          <a:bodyPr wrap="none" anchor="ctr"/>
          <a:lstStyle/>
          <a:p>
            <a:pPr algn="ctr"/>
            <a:endParaRPr lang="en-GB" dirty="0">
              <a:latin typeface="Arial" charset="0"/>
              <a:cs typeface="Arial" charset="0"/>
            </a:endParaRPr>
          </a:p>
          <a:p>
            <a:pPr algn="ctr"/>
            <a:r>
              <a:rPr lang="en-GB" b="1" dirty="0" smtClean="0">
                <a:latin typeface="Arial" charset="0"/>
                <a:cs typeface="Arial" charset="0"/>
              </a:rPr>
              <a:t>465</a:t>
            </a:r>
            <a:endParaRPr lang="en-GB" sz="1800" b="1" dirty="0">
              <a:latin typeface="Arial" charset="0"/>
              <a:cs typeface="Arial" charset="0"/>
            </a:endParaRPr>
          </a:p>
          <a:p>
            <a:pPr algn="ctr"/>
            <a:r>
              <a:rPr lang="en-GB" sz="1800" dirty="0">
                <a:latin typeface="Arial" charset="0"/>
                <a:cs typeface="Arial" charset="0"/>
              </a:rPr>
              <a:t>Respondents</a:t>
            </a:r>
          </a:p>
          <a:p>
            <a:pPr algn="ctr"/>
            <a:endParaRPr lang="en-GB" sz="1800" dirty="0">
              <a:solidFill>
                <a:schemeClr val="bg1"/>
              </a:solidFill>
              <a:latin typeface="Arial" charset="0"/>
              <a:cs typeface="Arial" charset="0"/>
            </a:endParaRPr>
          </a:p>
        </p:txBody>
      </p:sp>
      <p:sp>
        <p:nvSpPr>
          <p:cNvPr id="123916" name="Text Box 12"/>
          <p:cNvSpPr txBox="1">
            <a:spLocks noChangeArrowheads="1"/>
          </p:cNvSpPr>
          <p:nvPr/>
        </p:nvSpPr>
        <p:spPr bwMode="auto">
          <a:xfrm>
            <a:off x="6156325" y="3081338"/>
            <a:ext cx="184150" cy="274637"/>
          </a:xfrm>
          <a:prstGeom prst="rect">
            <a:avLst/>
          </a:prstGeom>
          <a:noFill/>
          <a:ln w="9525">
            <a:noFill/>
            <a:miter lim="800000"/>
            <a:headEnd/>
            <a:tailEnd/>
          </a:ln>
          <a:effectLst/>
        </p:spPr>
        <p:txBody>
          <a:bodyPr wrap="none">
            <a:spAutoFit/>
          </a:bodyPr>
          <a:lstStyle/>
          <a:p>
            <a:endParaRPr lang="en-US" sz="1200">
              <a:latin typeface="Arial" charset="0"/>
              <a:cs typeface="Arial" charset="0"/>
            </a:endParaRPr>
          </a:p>
        </p:txBody>
      </p:sp>
      <p:sp>
        <p:nvSpPr>
          <p:cNvPr id="17" name="TextBox 16"/>
          <p:cNvSpPr txBox="1"/>
          <p:nvPr/>
        </p:nvSpPr>
        <p:spPr>
          <a:xfrm>
            <a:off x="3352800" y="4343400"/>
            <a:ext cx="5181600" cy="2462213"/>
          </a:xfrm>
          <a:prstGeom prst="rect">
            <a:avLst/>
          </a:prstGeom>
          <a:noFill/>
        </p:spPr>
        <p:txBody>
          <a:bodyPr wrap="square" rtlCol="0">
            <a:spAutoFit/>
          </a:bodyPr>
          <a:lstStyle/>
          <a:p>
            <a:r>
              <a:rPr lang="en-US" sz="1400" b="1" dirty="0" smtClean="0">
                <a:latin typeface="Arial" charset="0"/>
                <a:cs typeface="Arial" charset="0"/>
              </a:rPr>
              <a:t>                </a:t>
            </a:r>
            <a:r>
              <a:rPr lang="en-US" sz="1400" b="1" u="sng" dirty="0" smtClean="0">
                <a:latin typeface="Arial" charset="0"/>
                <a:cs typeface="Arial" charset="0"/>
              </a:rPr>
              <a:t>OCCUPATION</a:t>
            </a:r>
            <a:endParaRPr lang="en-US" sz="1400" b="1" u="sng" dirty="0" smtClean="0">
              <a:latin typeface="Arial" charset="0"/>
              <a:cs typeface="Arial" charset="0"/>
            </a:endParaRPr>
          </a:p>
          <a:p>
            <a:pPr>
              <a:buFont typeface="Wingdings" pitchFamily="2" charset="2"/>
              <a:buChar char="Ø"/>
            </a:pPr>
            <a:r>
              <a:rPr lang="en-US" sz="1400" dirty="0" smtClean="0">
                <a:latin typeface="Arial" charset="0"/>
                <a:cs typeface="Arial" charset="0"/>
              </a:rPr>
              <a:t> </a:t>
            </a:r>
            <a:r>
              <a:rPr lang="en-US" sz="1400" b="1" dirty="0" smtClean="0">
                <a:latin typeface="Arial" charset="0"/>
                <a:cs typeface="Arial" charset="0"/>
              </a:rPr>
              <a:t>  Professionals: Lawyers, Doctors,</a:t>
            </a:r>
          </a:p>
          <a:p>
            <a:r>
              <a:rPr lang="en-US" sz="1400" b="1" dirty="0" smtClean="0">
                <a:latin typeface="Arial" charset="0"/>
                <a:cs typeface="Arial" charset="0"/>
              </a:rPr>
              <a:t>      Engineers, Bankers etc.                –    83 </a:t>
            </a:r>
          </a:p>
          <a:p>
            <a:endParaRPr lang="en-US" sz="1400" b="1" dirty="0" smtClean="0">
              <a:latin typeface="Arial" charset="0"/>
              <a:cs typeface="Arial" charset="0"/>
            </a:endParaRPr>
          </a:p>
          <a:p>
            <a:pPr>
              <a:buFont typeface="Wingdings" pitchFamily="2" charset="2"/>
              <a:buChar char="Ø"/>
            </a:pPr>
            <a:r>
              <a:rPr lang="en-US" sz="1400" b="1" dirty="0" smtClean="0">
                <a:latin typeface="Arial" charset="0"/>
                <a:cs typeface="Arial" charset="0"/>
              </a:rPr>
              <a:t>  Traders/Businessmen/women       –  144    </a:t>
            </a:r>
          </a:p>
          <a:p>
            <a:pPr>
              <a:buFont typeface="Wingdings" pitchFamily="2" charset="2"/>
              <a:buChar char="Ø"/>
            </a:pPr>
            <a:endParaRPr lang="en-US" sz="1400" b="1" dirty="0" smtClean="0">
              <a:latin typeface="Arial" charset="0"/>
              <a:cs typeface="Arial" charset="0"/>
            </a:endParaRPr>
          </a:p>
          <a:p>
            <a:pPr>
              <a:buFont typeface="Wingdings" pitchFamily="2" charset="2"/>
              <a:buChar char="Ø"/>
            </a:pPr>
            <a:r>
              <a:rPr lang="en-US" sz="1400" b="1" dirty="0" smtClean="0">
                <a:latin typeface="Arial" charset="0"/>
                <a:cs typeface="Arial" charset="0"/>
              </a:rPr>
              <a:t>   Civil /Public Servants                     –  127</a:t>
            </a:r>
          </a:p>
          <a:p>
            <a:pPr>
              <a:buFont typeface="Wingdings" pitchFamily="2" charset="2"/>
              <a:buNone/>
            </a:pPr>
            <a:endParaRPr lang="en-US" sz="1400" b="1" dirty="0" smtClean="0">
              <a:latin typeface="Arial" charset="0"/>
              <a:cs typeface="Arial" charset="0"/>
            </a:endParaRPr>
          </a:p>
          <a:p>
            <a:pPr>
              <a:buFont typeface="Wingdings" pitchFamily="2" charset="2"/>
              <a:buChar char="Ø"/>
            </a:pPr>
            <a:r>
              <a:rPr lang="en-US" sz="1400" b="1" dirty="0" smtClean="0">
                <a:latin typeface="Arial" charset="0"/>
                <a:cs typeface="Arial" charset="0"/>
              </a:rPr>
              <a:t>   Coy Managers/Directors                –    67                                         </a:t>
            </a:r>
          </a:p>
          <a:p>
            <a:pPr>
              <a:buFont typeface="Wingdings" pitchFamily="2" charset="2"/>
              <a:buChar char="Ø"/>
            </a:pPr>
            <a:endParaRPr lang="en-US" sz="1400" dirty="0" smtClean="0">
              <a:latin typeface="Arial" charset="0"/>
              <a:cs typeface="Arial" charset="0"/>
            </a:endParaRPr>
          </a:p>
          <a:p>
            <a:pPr>
              <a:buFont typeface="Wingdings" pitchFamily="2" charset="2"/>
              <a:buChar char="Ø"/>
            </a:pPr>
            <a:r>
              <a:rPr lang="en-US" sz="1400" b="1" dirty="0" smtClean="0">
                <a:latin typeface="Arial" charset="0"/>
                <a:cs typeface="Arial" charset="0"/>
              </a:rPr>
              <a:t>   Others                                               –   44 </a:t>
            </a:r>
            <a:endParaRPr lang="en-US" sz="1400" b="1" dirty="0">
              <a:latin typeface="Arial"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11162"/>
          </a:xfrm>
        </p:spPr>
        <p:txBody>
          <a:bodyPr>
            <a:normAutofit fontScale="90000"/>
          </a:bodyPr>
          <a:lstStyle/>
          <a:p>
            <a:r>
              <a:rPr lang="en-US" sz="1800" b="1" dirty="0" smtClean="0"/>
              <a:t/>
            </a:r>
            <a:br>
              <a:rPr lang="en-US" sz="1800" b="1" dirty="0" smtClean="0"/>
            </a:br>
            <a:r>
              <a:rPr lang="en-US" sz="1800" b="1" dirty="0" smtClean="0"/>
              <a:t>Executive </a:t>
            </a:r>
            <a:r>
              <a:rPr lang="en-US" sz="1800" b="1" dirty="0" smtClean="0"/>
              <a:t>Summary</a:t>
            </a:r>
            <a:r>
              <a:rPr lang="en-US" sz="1800" b="1" dirty="0" smtClean="0"/>
              <a:t/>
            </a:r>
            <a:br>
              <a:rPr lang="en-US" sz="1800" b="1" dirty="0" smtClean="0"/>
            </a:br>
            <a:r>
              <a:rPr lang="en-US" sz="1800" b="1" dirty="0" smtClean="0"/>
              <a:t/>
            </a:r>
            <a:br>
              <a:rPr lang="en-US" sz="1800" b="1" dirty="0" smtClean="0"/>
            </a:br>
            <a:r>
              <a:rPr lang="en-US" sz="1800" b="1" dirty="0" smtClean="0"/>
              <a:t>Ratings of Some Banks on Customer Service “on a 5-point scale”</a:t>
            </a:r>
            <a:br>
              <a:rPr lang="en-US" sz="1800" b="1" dirty="0" smtClean="0"/>
            </a:br>
            <a:endParaRPr lang="en-US" sz="1800" b="1" dirty="0"/>
          </a:p>
        </p:txBody>
      </p:sp>
      <p:sp>
        <p:nvSpPr>
          <p:cNvPr id="3" name="Content Placeholder 2"/>
          <p:cNvSpPr>
            <a:spLocks noGrp="1"/>
          </p:cNvSpPr>
          <p:nvPr>
            <p:ph idx="1"/>
          </p:nvPr>
        </p:nvSpPr>
        <p:spPr>
          <a:xfrm>
            <a:off x="304800" y="762000"/>
            <a:ext cx="8229600" cy="5943600"/>
          </a:xfrm>
        </p:spPr>
        <p:txBody>
          <a:bodyPr>
            <a:normAutofit/>
          </a:bodyPr>
          <a:lstStyle/>
          <a:p>
            <a:pPr>
              <a:buBlip>
                <a:blip r:embed="rId2"/>
              </a:buBlip>
            </a:pPr>
            <a:r>
              <a:rPr lang="en-US" sz="1600" dirty="0" smtClean="0"/>
              <a:t> Respondents were each presented with a ‘SHOW CARD’ to indicate their level of satisfactions with their banks ‘customer service’.</a:t>
            </a:r>
          </a:p>
          <a:p>
            <a:pPr>
              <a:buBlip>
                <a:blip r:embed="rId2"/>
              </a:buBlip>
            </a:pPr>
            <a:r>
              <a:rPr lang="en-US" sz="1600" dirty="0" smtClean="0"/>
              <a:t>The ‘SHOW CARD’ depicts: 1 for ‘very much dissatisfied’ 2 for ‘dissatisfied’, 3 for ‘neither satisfied nor dissatisfied’, 4 for ‘satisfied’ and 5 for ‘very much satisfied' service. </a:t>
            </a:r>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a:p>
        </p:txBody>
      </p:sp>
      <p:graphicFrame>
        <p:nvGraphicFramePr>
          <p:cNvPr id="4" name="Table 3"/>
          <p:cNvGraphicFramePr>
            <a:graphicFrameLocks noGrp="1"/>
          </p:cNvGraphicFramePr>
          <p:nvPr/>
        </p:nvGraphicFramePr>
        <p:xfrm>
          <a:off x="1752600" y="2057400"/>
          <a:ext cx="6096000" cy="2961640"/>
        </p:xfrm>
        <a:graphic>
          <a:graphicData uri="http://schemas.openxmlformats.org/drawingml/2006/table">
            <a:tbl>
              <a:tblPr firstRow="1" bandRow="1">
                <a:tableStyleId>{5C22544A-7EE6-4342-B048-85BDC9FD1C3A}</a:tableStyleId>
              </a:tblPr>
              <a:tblGrid>
                <a:gridCol w="2133600"/>
                <a:gridCol w="3962400"/>
              </a:tblGrid>
              <a:tr h="218440">
                <a:tc>
                  <a:txBody>
                    <a:bodyPr/>
                    <a:lstStyle/>
                    <a:p>
                      <a:r>
                        <a:rPr lang="en-US" dirty="0" smtClean="0">
                          <a:solidFill>
                            <a:schemeClr val="tx1"/>
                          </a:solidFill>
                        </a:rPr>
                        <a:t>Banks</a:t>
                      </a:r>
                      <a:endParaRPr lang="en-US" dirty="0">
                        <a:solidFill>
                          <a:schemeClr val="tx1"/>
                        </a:solidFill>
                      </a:endParaRPr>
                    </a:p>
                  </a:txBody>
                  <a:tcPr>
                    <a:solidFill>
                      <a:schemeClr val="bg2">
                        <a:lumMod val="90000"/>
                      </a:schemeClr>
                    </a:solidFill>
                  </a:tcPr>
                </a:tc>
                <a:tc>
                  <a:txBody>
                    <a:bodyPr/>
                    <a:lstStyle/>
                    <a:p>
                      <a:r>
                        <a:rPr lang="en-US" dirty="0" smtClean="0">
                          <a:solidFill>
                            <a:schemeClr val="tx1"/>
                          </a:solidFill>
                        </a:rPr>
                        <a:t>Mean Score on a 5-point</a:t>
                      </a:r>
                      <a:r>
                        <a:rPr lang="en-US" baseline="0" dirty="0" smtClean="0">
                          <a:solidFill>
                            <a:schemeClr val="tx1"/>
                          </a:solidFill>
                        </a:rPr>
                        <a:t> scale</a:t>
                      </a:r>
                      <a:endParaRPr lang="en-US" dirty="0">
                        <a:solidFill>
                          <a:schemeClr val="tx1"/>
                        </a:solidFill>
                      </a:endParaRPr>
                    </a:p>
                  </a:txBody>
                  <a:tcPr>
                    <a:solidFill>
                      <a:schemeClr val="bg2">
                        <a:lumMod val="90000"/>
                      </a:schemeClr>
                    </a:solidFill>
                  </a:tcPr>
                </a:tc>
              </a:tr>
              <a:tr h="370840">
                <a:tc>
                  <a:txBody>
                    <a:bodyPr/>
                    <a:lstStyle/>
                    <a:p>
                      <a:r>
                        <a:rPr lang="en-US" dirty="0" smtClean="0"/>
                        <a:t>GTB                                                        </a:t>
                      </a:r>
                      <a:endParaRPr lang="en-US" dirty="0"/>
                    </a:p>
                  </a:txBody>
                  <a:tcPr>
                    <a:solidFill>
                      <a:schemeClr val="bg2"/>
                    </a:solidFill>
                  </a:tcPr>
                </a:tc>
                <a:tc>
                  <a:txBody>
                    <a:bodyPr/>
                    <a:lstStyle/>
                    <a:p>
                      <a:r>
                        <a:rPr lang="en-US" dirty="0" smtClean="0"/>
                        <a:t>3.46        (Base</a:t>
                      </a:r>
                      <a:r>
                        <a:rPr lang="en-US" baseline="0" dirty="0" smtClean="0"/>
                        <a:t>: 274 customers) </a:t>
                      </a:r>
                      <a:endParaRPr lang="en-US" dirty="0"/>
                    </a:p>
                  </a:txBody>
                  <a:tcPr>
                    <a:blipFill>
                      <a:blip r:embed="rId3"/>
                      <a:tile tx="0" ty="0" sx="100000" sy="100000" flip="none" algn="tl"/>
                    </a:blipFill>
                  </a:tcPr>
                </a:tc>
              </a:tr>
              <a:tr h="370840">
                <a:tc>
                  <a:txBody>
                    <a:bodyPr/>
                    <a:lstStyle/>
                    <a:p>
                      <a:r>
                        <a:rPr lang="en-US" baseline="0" dirty="0" smtClean="0"/>
                        <a:t> FBN</a:t>
                      </a:r>
                      <a:endParaRPr lang="en-US" dirty="0"/>
                    </a:p>
                  </a:txBody>
                  <a:tcPr>
                    <a:solidFill>
                      <a:schemeClr val="bg2"/>
                    </a:solidFill>
                  </a:tcPr>
                </a:tc>
                <a:tc>
                  <a:txBody>
                    <a:bodyPr/>
                    <a:lstStyle/>
                    <a:p>
                      <a:r>
                        <a:rPr lang="en-US" dirty="0" smtClean="0"/>
                        <a:t>3.24        (Base: 241</a:t>
                      </a:r>
                      <a:r>
                        <a:rPr lang="en-US" baseline="0" dirty="0" smtClean="0"/>
                        <a:t>        ,,         )</a:t>
                      </a:r>
                      <a:endParaRPr lang="en-US" dirty="0"/>
                    </a:p>
                  </a:txBody>
                  <a:tcPr>
                    <a:blipFill>
                      <a:blip r:embed="rId3"/>
                      <a:tile tx="0" ty="0" sx="100000" sy="100000" flip="none" algn="tl"/>
                    </a:blipFill>
                  </a:tcPr>
                </a:tc>
              </a:tr>
              <a:tr h="370840">
                <a:tc>
                  <a:txBody>
                    <a:bodyPr/>
                    <a:lstStyle/>
                    <a:p>
                      <a:r>
                        <a:rPr lang="en-US" dirty="0" smtClean="0"/>
                        <a:t>UBA</a:t>
                      </a:r>
                      <a:endParaRPr lang="en-US" dirty="0"/>
                    </a:p>
                  </a:txBody>
                  <a:tcPr>
                    <a:solidFill>
                      <a:schemeClr val="bg2"/>
                    </a:solidFill>
                  </a:tcPr>
                </a:tc>
                <a:tc>
                  <a:txBody>
                    <a:bodyPr/>
                    <a:lstStyle/>
                    <a:p>
                      <a:r>
                        <a:rPr lang="en-US" dirty="0" smtClean="0"/>
                        <a:t>3.33        (Base: 186        ,,         )</a:t>
                      </a:r>
                      <a:endParaRPr lang="en-US" dirty="0"/>
                    </a:p>
                  </a:txBody>
                  <a:tcPr>
                    <a:blipFill>
                      <a:blip r:embed="rId3"/>
                      <a:tile tx="0" ty="0" sx="100000" sy="100000" flip="none" algn="tl"/>
                    </a:blipFill>
                  </a:tcPr>
                </a:tc>
              </a:tr>
              <a:tr h="370840">
                <a:tc>
                  <a:txBody>
                    <a:bodyPr/>
                    <a:lstStyle/>
                    <a:p>
                      <a:r>
                        <a:rPr lang="en-US" dirty="0" smtClean="0"/>
                        <a:t>Zenith</a:t>
                      </a:r>
                      <a:endParaRPr lang="en-US" dirty="0"/>
                    </a:p>
                  </a:txBody>
                  <a:tcPr>
                    <a:solidFill>
                      <a:schemeClr val="bg2"/>
                    </a:solidFill>
                  </a:tcPr>
                </a:tc>
                <a:tc>
                  <a:txBody>
                    <a:bodyPr/>
                    <a:lstStyle/>
                    <a:p>
                      <a:r>
                        <a:rPr lang="en-US" dirty="0" smtClean="0"/>
                        <a:t>3.59        (Base: 167        ,,         )</a:t>
                      </a:r>
                      <a:endParaRPr lang="en-US" dirty="0"/>
                    </a:p>
                  </a:txBody>
                  <a:tcPr>
                    <a:blipFill>
                      <a:blip r:embed="rId3"/>
                      <a:tile tx="0" ty="0" sx="100000" sy="100000" flip="none" algn="tl"/>
                    </a:blipFill>
                  </a:tcPr>
                </a:tc>
              </a:tr>
              <a:tr h="370840">
                <a:tc>
                  <a:txBody>
                    <a:bodyPr/>
                    <a:lstStyle/>
                    <a:p>
                      <a:r>
                        <a:rPr lang="en-US" dirty="0" smtClean="0"/>
                        <a:t>Intercontinental</a:t>
                      </a:r>
                      <a:endParaRPr lang="en-US" dirty="0"/>
                    </a:p>
                  </a:txBody>
                  <a:tcPr>
                    <a:solidFill>
                      <a:schemeClr val="bg2"/>
                    </a:solidFill>
                  </a:tcPr>
                </a:tc>
                <a:tc>
                  <a:txBody>
                    <a:bodyPr/>
                    <a:lstStyle/>
                    <a:p>
                      <a:r>
                        <a:rPr lang="en-US" dirty="0" smtClean="0"/>
                        <a:t>3.11        (Base:</a:t>
                      </a:r>
                      <a:r>
                        <a:rPr lang="en-US" baseline="0" dirty="0" smtClean="0"/>
                        <a:t> 102        ,,         )</a:t>
                      </a:r>
                      <a:endParaRPr lang="en-US" dirty="0"/>
                    </a:p>
                  </a:txBody>
                  <a:tcPr>
                    <a:blipFill>
                      <a:blip r:embed="rId3"/>
                      <a:tile tx="0" ty="0" sx="100000" sy="100000" flip="none" algn="tl"/>
                    </a:blipFill>
                  </a:tcPr>
                </a:tc>
              </a:tr>
              <a:tr h="370840">
                <a:tc>
                  <a:txBody>
                    <a:bodyPr/>
                    <a:lstStyle/>
                    <a:p>
                      <a:r>
                        <a:rPr lang="en-US" dirty="0" err="1" smtClean="0"/>
                        <a:t>Stanbic</a:t>
                      </a:r>
                      <a:r>
                        <a:rPr lang="en-US" baseline="0" dirty="0" smtClean="0"/>
                        <a:t> IBTC</a:t>
                      </a:r>
                      <a:r>
                        <a:rPr lang="en-US" dirty="0" smtClean="0"/>
                        <a:t>                     </a:t>
                      </a:r>
                      <a:endParaRPr lang="en-US" dirty="0"/>
                    </a:p>
                  </a:txBody>
                  <a:tcPr>
                    <a:solidFill>
                      <a:schemeClr val="bg2"/>
                    </a:solidFill>
                  </a:tcPr>
                </a:tc>
                <a:tc>
                  <a:txBody>
                    <a:bodyPr/>
                    <a:lstStyle/>
                    <a:p>
                      <a:r>
                        <a:rPr lang="en-US" dirty="0" smtClean="0"/>
                        <a:t>3.78        (Base:</a:t>
                      </a:r>
                      <a:r>
                        <a:rPr lang="en-US" baseline="0" dirty="0" smtClean="0"/>
                        <a:t>   65        ,,         )</a:t>
                      </a:r>
                      <a:endParaRPr lang="en-US" dirty="0"/>
                    </a:p>
                  </a:txBody>
                  <a:tcPr>
                    <a:blipFill>
                      <a:blip r:embed="rId3"/>
                      <a:tile tx="0" ty="0" sx="100000" sy="100000" flip="none" algn="tl"/>
                    </a:blipFill>
                  </a:tcPr>
                </a:tc>
              </a:tr>
              <a:tr h="370840">
                <a:tc>
                  <a:txBody>
                    <a:bodyPr/>
                    <a:lstStyle/>
                    <a:p>
                      <a:r>
                        <a:rPr lang="en-US" dirty="0" smtClean="0"/>
                        <a:t>Oceanic</a:t>
                      </a:r>
                      <a:endParaRPr lang="en-US" dirty="0"/>
                    </a:p>
                  </a:txBody>
                  <a:tcPr>
                    <a:solidFill>
                      <a:schemeClr val="bg2"/>
                    </a:solidFill>
                  </a:tcPr>
                </a:tc>
                <a:tc>
                  <a:txBody>
                    <a:bodyPr/>
                    <a:lstStyle/>
                    <a:p>
                      <a:r>
                        <a:rPr lang="en-US" dirty="0" smtClean="0"/>
                        <a:t>3.32        (Base:   65        ,,         )</a:t>
                      </a:r>
                      <a:endParaRPr lang="en-US" dirty="0"/>
                    </a:p>
                  </a:txBody>
                  <a:tcPr>
                    <a:blipFill>
                      <a:blip r:embed="rId3"/>
                      <a:tile tx="0" ty="0" sx="100000" sy="100000" flip="none" algn="tl"/>
                    </a:blipFill>
                  </a:tcPr>
                </a:tc>
              </a:tr>
            </a:tbl>
          </a:graphicData>
        </a:graphic>
      </p:graphicFrame>
      <p:graphicFrame>
        <p:nvGraphicFramePr>
          <p:cNvPr id="5" name="Table 4"/>
          <p:cNvGraphicFramePr>
            <a:graphicFrameLocks noGrp="1"/>
          </p:cNvGraphicFramePr>
          <p:nvPr/>
        </p:nvGraphicFramePr>
        <p:xfrm>
          <a:off x="1752600" y="5029200"/>
          <a:ext cx="6096000" cy="731520"/>
        </p:xfrm>
        <a:graphic>
          <a:graphicData uri="http://schemas.openxmlformats.org/drawingml/2006/table">
            <a:tbl>
              <a:tblPr firstRow="1" bandRow="1">
                <a:tableStyleId>{5C22544A-7EE6-4342-B048-85BDC9FD1C3A}</a:tableStyleId>
              </a:tblPr>
              <a:tblGrid>
                <a:gridCol w="2133600"/>
                <a:gridCol w="3962400"/>
              </a:tblGrid>
              <a:tr h="0">
                <a:tc>
                  <a:txBody>
                    <a:bodyPr/>
                    <a:lstStyle/>
                    <a:p>
                      <a:r>
                        <a:rPr lang="en-US" b="0" dirty="0" smtClean="0">
                          <a:solidFill>
                            <a:schemeClr val="tx1"/>
                          </a:solidFill>
                        </a:rPr>
                        <a:t>UBN</a:t>
                      </a:r>
                      <a:endParaRPr lang="en-US" b="0" dirty="0">
                        <a:solidFill>
                          <a:schemeClr val="tx1"/>
                        </a:solidFill>
                      </a:endParaRPr>
                    </a:p>
                  </a:txBody>
                  <a:tcPr>
                    <a:solidFill>
                      <a:schemeClr val="bg2"/>
                    </a:solidFill>
                  </a:tcPr>
                </a:tc>
                <a:tc>
                  <a:txBody>
                    <a:bodyPr/>
                    <a:lstStyle/>
                    <a:p>
                      <a:r>
                        <a:rPr lang="en-US" b="0" dirty="0" smtClean="0">
                          <a:solidFill>
                            <a:schemeClr val="tx1"/>
                          </a:solidFill>
                        </a:rPr>
                        <a:t>3.03        </a:t>
                      </a:r>
                      <a:r>
                        <a:rPr lang="en-US" b="0" baseline="0" dirty="0" smtClean="0">
                          <a:solidFill>
                            <a:schemeClr val="tx1"/>
                          </a:solidFill>
                        </a:rPr>
                        <a:t>(Base:   44        ,,         )</a:t>
                      </a:r>
                      <a:endParaRPr lang="en-US" b="0" dirty="0">
                        <a:solidFill>
                          <a:schemeClr val="tx1"/>
                        </a:solidFill>
                      </a:endParaRPr>
                    </a:p>
                  </a:txBody>
                  <a:tcPr>
                    <a:blipFill>
                      <a:blip r:embed="rId3"/>
                      <a:tile tx="0" ty="0" sx="100000" sy="100000" flip="none" algn="tl"/>
                    </a:blipFill>
                  </a:tcPr>
                </a:tc>
              </a:tr>
              <a:tr h="0">
                <a:tc>
                  <a:txBody>
                    <a:bodyPr/>
                    <a:lstStyle/>
                    <a:p>
                      <a:r>
                        <a:rPr lang="en-US" b="0" dirty="0" smtClean="0"/>
                        <a:t>Skye</a:t>
                      </a:r>
                      <a:endParaRPr lang="en-US" b="0" dirty="0"/>
                    </a:p>
                  </a:txBody>
                  <a:tcPr>
                    <a:solidFill>
                      <a:schemeClr val="bg2"/>
                    </a:solidFill>
                  </a:tcPr>
                </a:tc>
                <a:tc>
                  <a:txBody>
                    <a:bodyPr/>
                    <a:lstStyle/>
                    <a:p>
                      <a:r>
                        <a:rPr lang="en-US" b="0" dirty="0" smtClean="0"/>
                        <a:t>3.21        (Base:</a:t>
                      </a:r>
                      <a:r>
                        <a:rPr lang="en-US" b="0" baseline="0" dirty="0" smtClean="0"/>
                        <a:t>   30        ,,         )</a:t>
                      </a:r>
                      <a:endParaRPr lang="en-US" b="0" dirty="0"/>
                    </a:p>
                  </a:txBody>
                  <a:tcPr>
                    <a:blipFill>
                      <a:blip r:embed="rId3"/>
                      <a:tile tx="0" ty="0" sx="100000" sy="100000" flip="none" algn="tl"/>
                    </a:blipFill>
                  </a:tcPr>
                </a:tc>
              </a:tr>
            </a:tbl>
          </a:graphicData>
        </a:graphic>
      </p:graphicFrame>
      <p:graphicFrame>
        <p:nvGraphicFramePr>
          <p:cNvPr id="6" name="Table 5"/>
          <p:cNvGraphicFramePr>
            <a:graphicFrameLocks noGrp="1"/>
          </p:cNvGraphicFramePr>
          <p:nvPr/>
        </p:nvGraphicFramePr>
        <p:xfrm>
          <a:off x="1752600" y="5791200"/>
          <a:ext cx="6096000" cy="741680"/>
        </p:xfrm>
        <a:graphic>
          <a:graphicData uri="http://schemas.openxmlformats.org/drawingml/2006/table">
            <a:tbl>
              <a:tblPr firstRow="1" bandRow="1">
                <a:tableStyleId>{5C22544A-7EE6-4342-B048-85BDC9FD1C3A}</a:tableStyleId>
              </a:tblPr>
              <a:tblGrid>
                <a:gridCol w="2133600"/>
                <a:gridCol w="3962400"/>
              </a:tblGrid>
              <a:tr h="370840">
                <a:tc>
                  <a:txBody>
                    <a:bodyPr/>
                    <a:lstStyle/>
                    <a:p>
                      <a:r>
                        <a:rPr lang="en-US" b="0" dirty="0" err="1" smtClean="0">
                          <a:solidFill>
                            <a:schemeClr val="tx1"/>
                          </a:solidFill>
                        </a:rPr>
                        <a:t>Finbank</a:t>
                      </a:r>
                      <a:endParaRPr lang="en-US" b="0" dirty="0">
                        <a:solidFill>
                          <a:schemeClr val="tx1"/>
                        </a:solidFill>
                      </a:endParaRPr>
                    </a:p>
                  </a:txBody>
                  <a:tcPr>
                    <a:solidFill>
                      <a:schemeClr val="bg2"/>
                    </a:solidFill>
                  </a:tcPr>
                </a:tc>
                <a:tc>
                  <a:txBody>
                    <a:bodyPr/>
                    <a:lstStyle/>
                    <a:p>
                      <a:r>
                        <a:rPr lang="en-US" b="0" dirty="0" smtClean="0">
                          <a:solidFill>
                            <a:schemeClr val="tx1"/>
                          </a:solidFill>
                        </a:rPr>
                        <a:t>3.03        (Base:   21        ,,         )</a:t>
                      </a:r>
                      <a:endParaRPr lang="en-US" b="0" dirty="0">
                        <a:solidFill>
                          <a:schemeClr val="tx1"/>
                        </a:solidFill>
                      </a:endParaRPr>
                    </a:p>
                  </a:txBody>
                  <a:tcPr>
                    <a:blipFill>
                      <a:blip r:embed="rId3"/>
                      <a:tile tx="0" ty="0" sx="100000" sy="100000" flip="none" algn="tl"/>
                    </a:blipFill>
                  </a:tcPr>
                </a:tc>
              </a:tr>
              <a:tr h="370840">
                <a:tc>
                  <a:txBody>
                    <a:bodyPr/>
                    <a:lstStyle/>
                    <a:p>
                      <a:r>
                        <a:rPr lang="en-US" b="0" dirty="0" smtClean="0">
                          <a:solidFill>
                            <a:schemeClr val="tx1"/>
                          </a:solidFill>
                        </a:rPr>
                        <a:t>Bank PHB</a:t>
                      </a:r>
                      <a:endParaRPr lang="en-US" b="0" dirty="0">
                        <a:solidFill>
                          <a:schemeClr val="tx1"/>
                        </a:solidFill>
                      </a:endParaRPr>
                    </a:p>
                  </a:txBody>
                  <a:tcPr>
                    <a:solidFill>
                      <a:schemeClr val="bg2"/>
                    </a:solidFill>
                  </a:tcPr>
                </a:tc>
                <a:tc>
                  <a:txBody>
                    <a:bodyPr/>
                    <a:lstStyle/>
                    <a:p>
                      <a:r>
                        <a:rPr lang="en-US" b="0" dirty="0" smtClean="0">
                          <a:solidFill>
                            <a:schemeClr val="tx1"/>
                          </a:solidFill>
                        </a:rPr>
                        <a:t>3.08        </a:t>
                      </a:r>
                      <a:r>
                        <a:rPr lang="en-US" b="0" baseline="0" dirty="0" smtClean="0">
                          <a:solidFill>
                            <a:schemeClr val="tx1"/>
                          </a:solidFill>
                        </a:rPr>
                        <a:t>(Base:   18        ,,         )</a:t>
                      </a:r>
                      <a:endParaRPr lang="en-US" b="0" dirty="0">
                        <a:solidFill>
                          <a:schemeClr val="tx1"/>
                        </a:solidFill>
                      </a:endParaRPr>
                    </a:p>
                  </a:txBody>
                  <a:tcPr>
                    <a:blipFill>
                      <a:blip r:embed="rId3"/>
                      <a:tile tx="0" ty="0" sx="100000" sy="100000" flip="none" algn="tl"/>
                    </a:blip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buBlip>
                <a:blip r:embed="rId2"/>
              </a:buBlip>
            </a:pPr>
            <a:r>
              <a:rPr lang="en-US" sz="1800" dirty="0" smtClean="0"/>
              <a:t>All the banks were largely operating within the 3 – point mark. The implication of this is that the banks are yet to measure up to customers expectations in holistic customer service delivery. Reasons adduced for such ratings by the respondents were largely predicated on the </a:t>
            </a:r>
            <a:r>
              <a:rPr lang="en-US" sz="1800" i="1" dirty="0" smtClean="0"/>
              <a:t>“incessant ATM access hassles/persistent problem surrounding the usage of ATM“ </a:t>
            </a:r>
            <a:r>
              <a:rPr lang="en-US" sz="1800" dirty="0" smtClean="0"/>
              <a:t>and</a:t>
            </a:r>
            <a:r>
              <a:rPr lang="en-US" sz="1800" i="1" dirty="0" smtClean="0"/>
              <a:t> “the unpredictability/instability in the sector”. </a:t>
            </a:r>
            <a:r>
              <a:rPr lang="en-US" sz="1800" dirty="0" smtClean="0"/>
              <a:t>All these recurring problems are seen to be impinging on the quality of customer service delivery.</a:t>
            </a:r>
            <a:r>
              <a:rPr lang="en-US" sz="1800" dirty="0" smtClean="0">
                <a:latin typeface="Arial" charset="0"/>
                <a:cs typeface="Arial" charset="0"/>
              </a:rPr>
              <a:t> </a:t>
            </a:r>
          </a:p>
          <a:p>
            <a:pPr>
              <a:buBlip>
                <a:blip r:embed="rId2"/>
              </a:buBlip>
            </a:pPr>
            <a:endParaRPr lang="en-US" sz="1800" dirty="0" smtClean="0">
              <a:latin typeface="Arial" charset="0"/>
              <a:cs typeface="Arial" charset="0"/>
            </a:endParaRPr>
          </a:p>
          <a:p>
            <a:pPr>
              <a:buBlip>
                <a:blip r:embed="rId2"/>
              </a:buBlip>
            </a:pPr>
            <a:r>
              <a:rPr lang="en-US" sz="1800" dirty="0" smtClean="0">
                <a:latin typeface="Arial" charset="0"/>
                <a:cs typeface="Arial" charset="0"/>
              </a:rPr>
              <a:t> </a:t>
            </a:r>
            <a:r>
              <a:rPr lang="en-US" sz="1800" dirty="0" smtClean="0">
                <a:cs typeface="Arial" charset="0"/>
              </a:rPr>
              <a:t>From respondents’ perspectives, a bank will be seen to be delivering ‘good customer service’ if it has “on-line, real time banking/unhindered Internet banking”,  “tolerance for customers/being painstaking in solving problems”, “functional/hassle-free ATM services” and “honest/transparent transactions”.</a:t>
            </a:r>
            <a:endParaRPr lang="en-US" sz="1800" dirty="0" smtClean="0">
              <a:latin typeface="Arial" charset="0"/>
              <a:cs typeface="Arial" charset="0"/>
            </a:endParaRPr>
          </a:p>
          <a:p>
            <a:pPr>
              <a:buFontTx/>
              <a:buChar char="•"/>
            </a:pPr>
            <a:endParaRPr lang="en-US" sz="1800" dirty="0" smtClean="0">
              <a:latin typeface="Arial" charset="0"/>
              <a:cs typeface="Arial" charset="0"/>
            </a:endParaRPr>
          </a:p>
          <a:p>
            <a:pPr>
              <a:buBlip>
                <a:blip r:embed="rId2"/>
              </a:buBlip>
            </a:pPr>
            <a:r>
              <a:rPr lang="en-US" sz="1800" dirty="0" smtClean="0">
                <a:cs typeface="Arial" charset="0"/>
              </a:rPr>
              <a:t>If banks must endear themselves to the customers, they must necessarily imbue “fraud free ATM services”,” …transparent banking operations”, “maintenance of competent/honest staff” and “responsive, problem solving customer relations”…       </a:t>
            </a:r>
            <a:r>
              <a:rPr lang="en-US" sz="1800" b="1" dirty="0" smtClean="0">
                <a:cs typeface="Arial" charset="0"/>
              </a:rPr>
              <a:t>  </a:t>
            </a:r>
            <a:endParaRPr lang="en-US" sz="1800" dirty="0" smtClean="0"/>
          </a:p>
          <a:p>
            <a:pPr>
              <a:buBlip>
                <a:blip r:embed="rId2"/>
              </a:buBlip>
            </a:pPr>
            <a:endParaRPr lang="en-US" sz="1800" dirty="0" smtClean="0"/>
          </a:p>
          <a:p>
            <a:pPr>
              <a:buBlip>
                <a:blip r:embed="rId2"/>
              </a:buBlip>
            </a:pPr>
            <a:r>
              <a:rPr lang="en-US" sz="1800" dirty="0" smtClean="0"/>
              <a:t> In conclusion, to reinstate banks to the path of rectitude thus gaining customers confidence, they need to be more altruistic with their statements of accounts as declaration of spurious paper profits is anathema to building trust. </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a:bodyPr>
          <a:lstStyle/>
          <a:p>
            <a:pPr>
              <a:buBlip>
                <a:blip r:embed="rId2"/>
              </a:buBlip>
            </a:pPr>
            <a:r>
              <a:rPr lang="en-US" sz="1800" dirty="0" smtClean="0"/>
              <a:t>They should imbibe more transparency in their operations in addition to making ATM services more  functional and obviating internal abuses and frauds. </a:t>
            </a:r>
          </a:p>
          <a:p>
            <a:pPr>
              <a:buBlip>
                <a:blip r:embed="rId2"/>
              </a:buBlip>
            </a:pPr>
            <a:endParaRPr lang="en-US" sz="1800" dirty="0" smtClean="0"/>
          </a:p>
          <a:p>
            <a:pPr>
              <a:buBlip>
                <a:blip r:embed="rId2"/>
              </a:buBlip>
            </a:pPr>
            <a:r>
              <a:rPr lang="en-US" sz="1800" dirty="0" smtClean="0"/>
              <a:t>Overall, management of various banks must desist from policies that border on profligacy that may easily vitiate the recovery efforts of the banks in the face of the precarious credit/capital situations of virtually all of them.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ChangeArrowheads="1"/>
          </p:cNvSpPr>
          <p:nvPr/>
        </p:nvSpPr>
        <p:spPr bwMode="auto">
          <a:xfrm>
            <a:off x="762000" y="1676400"/>
            <a:ext cx="8077200" cy="4038600"/>
          </a:xfrm>
          <a:prstGeom prst="rect">
            <a:avLst/>
          </a:prstGeom>
          <a:noFill/>
          <a:ln w="28575">
            <a:solidFill>
              <a:schemeClr val="tx1"/>
            </a:solidFill>
            <a:miter lim="800000"/>
            <a:headEnd/>
            <a:tailEnd/>
          </a:ln>
          <a:effectLst/>
        </p:spPr>
        <p:txBody>
          <a:bodyPr wrap="none" anchor="ctr"/>
          <a:lstStyle/>
          <a:p>
            <a:endParaRPr lang="en-US"/>
          </a:p>
        </p:txBody>
      </p:sp>
      <p:sp>
        <p:nvSpPr>
          <p:cNvPr id="519171" name="Text Box 3"/>
          <p:cNvSpPr txBox="1">
            <a:spLocks noChangeArrowheads="1"/>
          </p:cNvSpPr>
          <p:nvPr/>
        </p:nvSpPr>
        <p:spPr bwMode="auto">
          <a:xfrm>
            <a:off x="914400" y="152400"/>
            <a:ext cx="7391400" cy="1323439"/>
          </a:xfrm>
          <a:prstGeom prst="rect">
            <a:avLst/>
          </a:prstGeom>
          <a:noFill/>
          <a:ln w="9525">
            <a:noFill/>
            <a:miter lim="800000"/>
            <a:headEnd/>
            <a:tailEnd/>
          </a:ln>
          <a:effectLst/>
        </p:spPr>
        <p:txBody>
          <a:bodyPr wrap="square">
            <a:spAutoFit/>
          </a:bodyPr>
          <a:lstStyle/>
          <a:p>
            <a:pPr algn="ctr" eaLnBrk="1" hangingPunct="1"/>
            <a:endParaRPr lang="en-US" sz="2000" dirty="0" smtClean="0">
              <a:cs typeface="Arial" charset="0"/>
            </a:endParaRPr>
          </a:p>
          <a:p>
            <a:pPr algn="ctr" eaLnBrk="1" hangingPunct="1"/>
            <a:endParaRPr lang="en-US" sz="2000" dirty="0" smtClean="0">
              <a:cs typeface="Arial" charset="0"/>
            </a:endParaRPr>
          </a:p>
          <a:p>
            <a:pPr algn="ctr" eaLnBrk="1" hangingPunct="1"/>
            <a:r>
              <a:rPr lang="en-US" sz="2000" dirty="0" smtClean="0">
                <a:cs typeface="Arial" charset="0"/>
              </a:rPr>
              <a:t>Banks Operating Accounts With</a:t>
            </a:r>
          </a:p>
          <a:p>
            <a:pPr algn="ctr" eaLnBrk="1" hangingPunct="1"/>
            <a:endParaRPr lang="en-US" sz="2000" dirty="0">
              <a:cs typeface="Arial" charset="0"/>
            </a:endParaRPr>
          </a:p>
        </p:txBody>
      </p:sp>
      <p:sp>
        <p:nvSpPr>
          <p:cNvPr id="519172" name="AutoShape 4"/>
          <p:cNvSpPr>
            <a:spLocks noChangeAspect="1" noChangeArrowheads="1" noTextEdit="1"/>
          </p:cNvSpPr>
          <p:nvPr/>
        </p:nvSpPr>
        <p:spPr bwMode="auto">
          <a:xfrm>
            <a:off x="609600" y="1600200"/>
            <a:ext cx="7924800" cy="4114800"/>
          </a:xfrm>
          <a:prstGeom prst="rect">
            <a:avLst/>
          </a:prstGeom>
          <a:noFill/>
          <a:ln w="9525">
            <a:noFill/>
            <a:miter lim="800000"/>
            <a:headEnd/>
            <a:tailEnd/>
          </a:ln>
        </p:spPr>
        <p:txBody>
          <a:bodyPr/>
          <a:lstStyle/>
          <a:p>
            <a:endParaRPr lang="en-US"/>
          </a:p>
        </p:txBody>
      </p:sp>
      <p:sp>
        <p:nvSpPr>
          <p:cNvPr id="519173" name="AutoShape 5"/>
          <p:cNvSpPr>
            <a:spLocks noChangeAspect="1" noChangeArrowheads="1" noTextEdit="1"/>
          </p:cNvSpPr>
          <p:nvPr/>
        </p:nvSpPr>
        <p:spPr bwMode="auto">
          <a:xfrm>
            <a:off x="762000" y="1371600"/>
            <a:ext cx="8001000" cy="4537075"/>
          </a:xfrm>
          <a:prstGeom prst="rect">
            <a:avLst/>
          </a:prstGeom>
          <a:noFill/>
          <a:ln w="9525">
            <a:noFill/>
            <a:miter lim="800000"/>
            <a:headEnd/>
            <a:tailEnd/>
          </a:ln>
        </p:spPr>
        <p:txBody>
          <a:bodyPr/>
          <a:lstStyle/>
          <a:p>
            <a:endParaRPr lang="en-US" dirty="0"/>
          </a:p>
        </p:txBody>
      </p:sp>
      <p:sp>
        <p:nvSpPr>
          <p:cNvPr id="519174" name="Rectangle 6"/>
          <p:cNvSpPr>
            <a:spLocks noChangeArrowheads="1"/>
          </p:cNvSpPr>
          <p:nvPr/>
        </p:nvSpPr>
        <p:spPr bwMode="auto">
          <a:xfrm>
            <a:off x="1295400" y="2667000"/>
            <a:ext cx="533400" cy="184666"/>
          </a:xfrm>
          <a:prstGeom prst="rect">
            <a:avLst/>
          </a:prstGeom>
          <a:noFill/>
          <a:ln w="9525">
            <a:noFill/>
            <a:miter lim="800000"/>
            <a:headEnd/>
            <a:tailEnd/>
          </a:ln>
        </p:spPr>
        <p:txBody>
          <a:bodyPr wrap="square" lIns="0" tIns="0" rIns="0" bIns="0">
            <a:spAutoFit/>
          </a:bodyPr>
          <a:lstStyle/>
          <a:p>
            <a:pPr eaLnBrk="1" hangingPunct="1"/>
            <a:r>
              <a:rPr lang="en-US" sz="1200" dirty="0" smtClean="0">
                <a:solidFill>
                  <a:srgbClr val="000000"/>
                </a:solidFill>
                <a:cs typeface="Arial" charset="0"/>
              </a:rPr>
              <a:t>59%</a:t>
            </a:r>
            <a:endParaRPr lang="en-US" sz="1200" dirty="0">
              <a:cs typeface="Arial" charset="0"/>
            </a:endParaRPr>
          </a:p>
        </p:txBody>
      </p:sp>
      <p:sp>
        <p:nvSpPr>
          <p:cNvPr id="519175" name="Rectangle 7"/>
          <p:cNvSpPr>
            <a:spLocks noChangeArrowheads="1"/>
          </p:cNvSpPr>
          <p:nvPr/>
        </p:nvSpPr>
        <p:spPr bwMode="auto">
          <a:xfrm>
            <a:off x="2286000" y="3124200"/>
            <a:ext cx="408766" cy="184666"/>
          </a:xfrm>
          <a:prstGeom prst="rect">
            <a:avLst/>
          </a:prstGeom>
          <a:noFill/>
          <a:ln w="9525">
            <a:noFill/>
            <a:miter lim="800000"/>
            <a:headEnd/>
            <a:tailEnd/>
          </a:ln>
        </p:spPr>
        <p:txBody>
          <a:bodyPr wrap="none" lIns="0" tIns="0" rIns="0" bIns="0">
            <a:spAutoFit/>
          </a:bodyPr>
          <a:lstStyle/>
          <a:p>
            <a:pPr eaLnBrk="1" hangingPunct="1"/>
            <a:r>
              <a:rPr lang="en-US" sz="1200" dirty="0" smtClean="0">
                <a:solidFill>
                  <a:srgbClr val="000000"/>
                </a:solidFill>
                <a:cs typeface="Arial" charset="0"/>
              </a:rPr>
              <a:t>    52%</a:t>
            </a:r>
            <a:endParaRPr lang="en-US" sz="1200" dirty="0">
              <a:cs typeface="Arial" charset="0"/>
            </a:endParaRPr>
          </a:p>
        </p:txBody>
      </p:sp>
      <p:sp>
        <p:nvSpPr>
          <p:cNvPr id="519176" name="Rectangle 8"/>
          <p:cNvSpPr>
            <a:spLocks noChangeArrowheads="1"/>
          </p:cNvSpPr>
          <p:nvPr/>
        </p:nvSpPr>
        <p:spPr bwMode="auto">
          <a:xfrm>
            <a:off x="3429000" y="3657600"/>
            <a:ext cx="267702" cy="184666"/>
          </a:xfrm>
          <a:prstGeom prst="rect">
            <a:avLst/>
          </a:prstGeom>
          <a:noFill/>
          <a:ln w="9525">
            <a:noFill/>
            <a:miter lim="800000"/>
            <a:headEnd/>
            <a:tailEnd/>
          </a:ln>
        </p:spPr>
        <p:txBody>
          <a:bodyPr wrap="none" lIns="0" tIns="0" rIns="0" bIns="0">
            <a:spAutoFit/>
          </a:bodyPr>
          <a:lstStyle/>
          <a:p>
            <a:pPr eaLnBrk="1" hangingPunct="1"/>
            <a:r>
              <a:rPr lang="en-US" sz="1200" dirty="0" smtClean="0">
                <a:solidFill>
                  <a:srgbClr val="000000"/>
                </a:solidFill>
                <a:cs typeface="Arial" charset="0"/>
              </a:rPr>
              <a:t>40%</a:t>
            </a:r>
            <a:endParaRPr lang="en-US" sz="1200" dirty="0">
              <a:cs typeface="Arial" charset="0"/>
            </a:endParaRPr>
          </a:p>
        </p:txBody>
      </p:sp>
      <p:sp>
        <p:nvSpPr>
          <p:cNvPr id="519177" name="Rectangle 9"/>
          <p:cNvSpPr>
            <a:spLocks noChangeArrowheads="1"/>
          </p:cNvSpPr>
          <p:nvPr/>
        </p:nvSpPr>
        <p:spPr bwMode="auto">
          <a:xfrm>
            <a:off x="4648200" y="3886200"/>
            <a:ext cx="267702" cy="184666"/>
          </a:xfrm>
          <a:prstGeom prst="rect">
            <a:avLst/>
          </a:prstGeom>
          <a:noFill/>
          <a:ln w="9525">
            <a:noFill/>
            <a:miter lim="800000"/>
            <a:headEnd/>
            <a:tailEnd/>
          </a:ln>
        </p:spPr>
        <p:txBody>
          <a:bodyPr wrap="none" lIns="0" tIns="0" rIns="0" bIns="0">
            <a:spAutoFit/>
          </a:bodyPr>
          <a:lstStyle/>
          <a:p>
            <a:pPr eaLnBrk="1" hangingPunct="1"/>
            <a:r>
              <a:rPr lang="en-US" sz="1200" dirty="0" smtClean="0">
                <a:solidFill>
                  <a:srgbClr val="000000"/>
                </a:solidFill>
                <a:cs typeface="Arial" charset="0"/>
              </a:rPr>
              <a:t>36%</a:t>
            </a:r>
            <a:endParaRPr lang="en-US" sz="1200" dirty="0">
              <a:cs typeface="Arial" charset="0"/>
            </a:endParaRPr>
          </a:p>
        </p:txBody>
      </p:sp>
      <p:sp>
        <p:nvSpPr>
          <p:cNvPr id="519178" name="Rectangle 10"/>
          <p:cNvSpPr>
            <a:spLocks noChangeArrowheads="1"/>
          </p:cNvSpPr>
          <p:nvPr/>
        </p:nvSpPr>
        <p:spPr bwMode="auto">
          <a:xfrm>
            <a:off x="7772400" y="4648200"/>
            <a:ext cx="303213" cy="369332"/>
          </a:xfrm>
          <a:prstGeom prst="rect">
            <a:avLst/>
          </a:prstGeom>
          <a:noFill/>
          <a:ln w="9525">
            <a:noFill/>
            <a:miter lim="800000"/>
            <a:headEnd/>
            <a:tailEnd/>
          </a:ln>
        </p:spPr>
        <p:txBody>
          <a:bodyPr wrap="square" lIns="0" tIns="0" rIns="0" bIns="0">
            <a:spAutoFit/>
          </a:bodyPr>
          <a:lstStyle/>
          <a:p>
            <a:pPr eaLnBrk="1" hangingPunct="1"/>
            <a:r>
              <a:rPr lang="en-US" sz="1200" dirty="0" smtClean="0">
                <a:solidFill>
                  <a:srgbClr val="000000"/>
                </a:solidFill>
                <a:cs typeface="Arial" charset="0"/>
              </a:rPr>
              <a:t>   14%</a:t>
            </a:r>
            <a:endParaRPr lang="en-US" sz="1200" dirty="0">
              <a:cs typeface="Arial" charset="0"/>
            </a:endParaRPr>
          </a:p>
        </p:txBody>
      </p:sp>
      <p:sp>
        <p:nvSpPr>
          <p:cNvPr id="519179" name="Rectangle 11"/>
          <p:cNvSpPr>
            <a:spLocks noChangeArrowheads="1"/>
          </p:cNvSpPr>
          <p:nvPr/>
        </p:nvSpPr>
        <p:spPr bwMode="auto">
          <a:xfrm>
            <a:off x="5638800" y="4419600"/>
            <a:ext cx="267702" cy="184666"/>
          </a:xfrm>
          <a:prstGeom prst="rect">
            <a:avLst/>
          </a:prstGeom>
          <a:noFill/>
          <a:ln w="9525">
            <a:noFill/>
            <a:miter lim="800000"/>
            <a:headEnd/>
            <a:tailEnd/>
          </a:ln>
        </p:spPr>
        <p:txBody>
          <a:bodyPr wrap="none" lIns="0" tIns="0" rIns="0" bIns="0">
            <a:spAutoFit/>
          </a:bodyPr>
          <a:lstStyle/>
          <a:p>
            <a:pPr eaLnBrk="1" hangingPunct="1"/>
            <a:r>
              <a:rPr lang="en-US" sz="1200" dirty="0" smtClean="0">
                <a:solidFill>
                  <a:srgbClr val="000000"/>
                </a:solidFill>
                <a:cs typeface="Arial" charset="0"/>
              </a:rPr>
              <a:t>22%</a:t>
            </a:r>
            <a:endParaRPr lang="en-US" sz="1200" dirty="0">
              <a:cs typeface="Arial" charset="0"/>
            </a:endParaRPr>
          </a:p>
        </p:txBody>
      </p:sp>
      <p:sp>
        <p:nvSpPr>
          <p:cNvPr id="519182" name="Rectangle 14"/>
          <p:cNvSpPr>
            <a:spLocks noChangeArrowheads="1"/>
          </p:cNvSpPr>
          <p:nvPr/>
        </p:nvSpPr>
        <p:spPr bwMode="auto">
          <a:xfrm>
            <a:off x="1066800" y="2895600"/>
            <a:ext cx="835025" cy="2736850"/>
          </a:xfrm>
          <a:prstGeom prst="rect">
            <a:avLst/>
          </a:prstGeom>
          <a:blipFill>
            <a:blip r:embed="rId2"/>
            <a:tile tx="0" ty="0" sx="100000" sy="100000" flip="none" algn="tl"/>
          </a:blipFill>
          <a:ln w="9525">
            <a:solidFill>
              <a:srgbClr val="FFCC66"/>
            </a:solidFill>
            <a:miter lim="800000"/>
            <a:headEnd/>
            <a:tailEnd/>
          </a:ln>
        </p:spPr>
        <p:txBody>
          <a:bodyPr/>
          <a:lstStyle/>
          <a:p>
            <a:endParaRPr lang="en-US"/>
          </a:p>
        </p:txBody>
      </p:sp>
      <p:sp>
        <p:nvSpPr>
          <p:cNvPr id="519183" name="Rectangle 15"/>
          <p:cNvSpPr>
            <a:spLocks noChangeArrowheads="1"/>
          </p:cNvSpPr>
          <p:nvPr/>
        </p:nvSpPr>
        <p:spPr bwMode="auto">
          <a:xfrm>
            <a:off x="2133600" y="3352800"/>
            <a:ext cx="836613" cy="2279650"/>
          </a:xfrm>
          <a:prstGeom prst="rect">
            <a:avLst/>
          </a:prstGeom>
          <a:blipFill>
            <a:blip r:embed="rId3"/>
            <a:tile tx="0" ty="0" sx="100000" sy="100000" flip="none" algn="tl"/>
          </a:blipFill>
          <a:ln w="9525">
            <a:solidFill>
              <a:srgbClr val="FF80C0"/>
            </a:solidFill>
            <a:miter lim="800000"/>
            <a:headEnd/>
            <a:tailEnd/>
          </a:ln>
        </p:spPr>
        <p:txBody>
          <a:bodyPr/>
          <a:lstStyle/>
          <a:p>
            <a:endParaRPr lang="en-US"/>
          </a:p>
        </p:txBody>
      </p:sp>
      <p:sp>
        <p:nvSpPr>
          <p:cNvPr id="519184" name="Rectangle 16"/>
          <p:cNvSpPr>
            <a:spLocks noChangeArrowheads="1"/>
          </p:cNvSpPr>
          <p:nvPr/>
        </p:nvSpPr>
        <p:spPr bwMode="auto">
          <a:xfrm>
            <a:off x="3276600" y="3962400"/>
            <a:ext cx="836612" cy="1670050"/>
          </a:xfrm>
          <a:prstGeom prst="rect">
            <a:avLst/>
          </a:prstGeom>
          <a:blipFill>
            <a:blip r:embed="rId4"/>
            <a:tile tx="0" ty="0" sx="100000" sy="100000" flip="none" algn="tl"/>
          </a:blipFill>
          <a:ln w="9525">
            <a:solidFill>
              <a:srgbClr val="FF80C0"/>
            </a:solidFill>
            <a:miter lim="800000"/>
            <a:headEnd/>
            <a:tailEnd/>
          </a:ln>
        </p:spPr>
        <p:txBody>
          <a:bodyPr/>
          <a:lstStyle/>
          <a:p>
            <a:endParaRPr lang="en-US"/>
          </a:p>
        </p:txBody>
      </p:sp>
      <p:sp>
        <p:nvSpPr>
          <p:cNvPr id="519185" name="Rectangle 17"/>
          <p:cNvSpPr>
            <a:spLocks noChangeArrowheads="1"/>
          </p:cNvSpPr>
          <p:nvPr/>
        </p:nvSpPr>
        <p:spPr bwMode="auto">
          <a:xfrm>
            <a:off x="4419600" y="4191000"/>
            <a:ext cx="835025" cy="1441450"/>
          </a:xfrm>
          <a:prstGeom prst="rect">
            <a:avLst/>
          </a:prstGeom>
          <a:blipFill>
            <a:blip r:embed="rId5"/>
            <a:tile tx="0" ty="0" sx="100000" sy="100000" flip="none" algn="tl"/>
          </a:blipFill>
          <a:ln w="9525">
            <a:solidFill>
              <a:srgbClr val="FF80C0"/>
            </a:solidFill>
            <a:miter lim="800000"/>
            <a:headEnd/>
            <a:tailEnd/>
          </a:ln>
        </p:spPr>
        <p:txBody>
          <a:bodyPr/>
          <a:lstStyle/>
          <a:p>
            <a:endParaRPr lang="en-US"/>
          </a:p>
        </p:txBody>
      </p:sp>
      <p:sp>
        <p:nvSpPr>
          <p:cNvPr id="519186" name="Rectangle 18"/>
          <p:cNvSpPr>
            <a:spLocks noChangeArrowheads="1"/>
          </p:cNvSpPr>
          <p:nvPr/>
        </p:nvSpPr>
        <p:spPr bwMode="auto">
          <a:xfrm>
            <a:off x="5486400" y="4648200"/>
            <a:ext cx="836613" cy="984250"/>
          </a:xfrm>
          <a:prstGeom prst="rect">
            <a:avLst/>
          </a:prstGeom>
          <a:blipFill>
            <a:blip r:embed="rId6"/>
            <a:tile tx="0" ty="0" sx="100000" sy="100000" flip="none" algn="tl"/>
          </a:blipFill>
          <a:ln w="9525">
            <a:solidFill>
              <a:srgbClr val="FF80C0"/>
            </a:solidFill>
            <a:miter lim="800000"/>
            <a:headEnd/>
            <a:tailEnd/>
          </a:ln>
        </p:spPr>
        <p:txBody>
          <a:bodyPr/>
          <a:lstStyle/>
          <a:p>
            <a:endParaRPr lang="en-US"/>
          </a:p>
        </p:txBody>
      </p:sp>
      <p:sp>
        <p:nvSpPr>
          <p:cNvPr id="519187" name="Rectangle 19"/>
          <p:cNvSpPr>
            <a:spLocks noChangeArrowheads="1"/>
          </p:cNvSpPr>
          <p:nvPr/>
        </p:nvSpPr>
        <p:spPr bwMode="auto">
          <a:xfrm>
            <a:off x="6553200" y="5029200"/>
            <a:ext cx="836612" cy="603250"/>
          </a:xfrm>
          <a:prstGeom prst="rect">
            <a:avLst/>
          </a:prstGeom>
          <a:blipFill>
            <a:blip r:embed="rId7"/>
            <a:tile tx="0" ty="0" sx="100000" sy="100000" flip="none" algn="tl"/>
          </a:blipFill>
          <a:ln w="9525">
            <a:solidFill>
              <a:srgbClr val="FF80C0"/>
            </a:solidFill>
            <a:miter lim="800000"/>
            <a:headEnd/>
            <a:tailEnd/>
          </a:ln>
        </p:spPr>
        <p:txBody>
          <a:bodyPr/>
          <a:lstStyle/>
          <a:p>
            <a:endParaRPr lang="en-US"/>
          </a:p>
        </p:txBody>
      </p:sp>
      <p:sp>
        <p:nvSpPr>
          <p:cNvPr id="519188" name="Rectangle 20"/>
          <p:cNvSpPr>
            <a:spLocks noChangeArrowheads="1"/>
          </p:cNvSpPr>
          <p:nvPr/>
        </p:nvSpPr>
        <p:spPr bwMode="auto">
          <a:xfrm>
            <a:off x="7620000" y="5029200"/>
            <a:ext cx="836612" cy="603250"/>
          </a:xfrm>
          <a:prstGeom prst="rect">
            <a:avLst/>
          </a:prstGeom>
          <a:blipFill>
            <a:blip r:embed="rId8"/>
            <a:tile tx="0" ty="0" sx="100000" sy="100000" flip="none" algn="tl"/>
          </a:blipFill>
          <a:ln w="9525">
            <a:solidFill>
              <a:srgbClr val="FF80C0"/>
            </a:solidFill>
            <a:miter lim="800000"/>
            <a:headEnd/>
            <a:tailEnd/>
          </a:ln>
        </p:spPr>
        <p:txBody>
          <a:bodyPr/>
          <a:lstStyle/>
          <a:p>
            <a:endParaRPr lang="en-US"/>
          </a:p>
        </p:txBody>
      </p:sp>
      <p:sp>
        <p:nvSpPr>
          <p:cNvPr id="519190" name="Rectangle 22"/>
          <p:cNvSpPr>
            <a:spLocks noChangeArrowheads="1"/>
          </p:cNvSpPr>
          <p:nvPr/>
        </p:nvSpPr>
        <p:spPr bwMode="auto">
          <a:xfrm rot="16200000">
            <a:off x="1067164" y="2133236"/>
            <a:ext cx="702693" cy="246221"/>
          </a:xfrm>
          <a:prstGeom prst="rect">
            <a:avLst/>
          </a:prstGeom>
          <a:noFill/>
          <a:ln w="9525">
            <a:noFill/>
            <a:miter lim="800000"/>
            <a:headEnd/>
            <a:tailEnd/>
          </a:ln>
        </p:spPr>
        <p:txBody>
          <a:bodyPr wrap="none" lIns="0" tIns="0" rIns="0" bIns="0">
            <a:spAutoFit/>
          </a:bodyPr>
          <a:lstStyle/>
          <a:p>
            <a:pPr eaLnBrk="1" hangingPunct="1"/>
            <a:r>
              <a:rPr lang="en-US" sz="1600" b="1" dirty="0" smtClean="0">
                <a:solidFill>
                  <a:srgbClr val="000000"/>
                </a:solidFill>
                <a:cs typeface="Arial" charset="0"/>
              </a:rPr>
              <a:t>GT Bank</a:t>
            </a:r>
            <a:endParaRPr lang="en-US" sz="1600" b="1" dirty="0">
              <a:cs typeface="Arial" charset="0"/>
            </a:endParaRPr>
          </a:p>
        </p:txBody>
      </p:sp>
      <p:sp>
        <p:nvSpPr>
          <p:cNvPr id="519191" name="Rectangle 23"/>
          <p:cNvSpPr>
            <a:spLocks noChangeArrowheads="1"/>
          </p:cNvSpPr>
          <p:nvPr/>
        </p:nvSpPr>
        <p:spPr bwMode="auto">
          <a:xfrm rot="16200000">
            <a:off x="2066927" y="2502669"/>
            <a:ext cx="836768" cy="246221"/>
          </a:xfrm>
          <a:prstGeom prst="rect">
            <a:avLst/>
          </a:prstGeom>
          <a:noFill/>
          <a:ln w="9525">
            <a:noFill/>
            <a:miter lim="800000"/>
            <a:headEnd/>
            <a:tailEnd/>
          </a:ln>
        </p:spPr>
        <p:txBody>
          <a:bodyPr wrap="none" lIns="0" tIns="0" rIns="0" bIns="0">
            <a:spAutoFit/>
          </a:bodyPr>
          <a:lstStyle/>
          <a:p>
            <a:pPr eaLnBrk="1" hangingPunct="1"/>
            <a:r>
              <a:rPr lang="en-US" sz="1600" b="1" dirty="0" smtClean="0">
                <a:solidFill>
                  <a:srgbClr val="000000"/>
                </a:solidFill>
                <a:cs typeface="Arial" charset="0"/>
              </a:rPr>
              <a:t>First Bank</a:t>
            </a:r>
            <a:endParaRPr lang="en-US" sz="1600" b="1" dirty="0">
              <a:cs typeface="Arial" charset="0"/>
            </a:endParaRPr>
          </a:p>
        </p:txBody>
      </p:sp>
      <p:sp>
        <p:nvSpPr>
          <p:cNvPr id="519192" name="Rectangle 24"/>
          <p:cNvSpPr>
            <a:spLocks noChangeArrowheads="1"/>
          </p:cNvSpPr>
          <p:nvPr/>
        </p:nvSpPr>
        <p:spPr bwMode="auto">
          <a:xfrm rot="16200000">
            <a:off x="3365553" y="3263847"/>
            <a:ext cx="373115" cy="246221"/>
          </a:xfrm>
          <a:prstGeom prst="rect">
            <a:avLst/>
          </a:prstGeom>
          <a:noFill/>
          <a:ln w="9525">
            <a:noFill/>
            <a:miter lim="800000"/>
            <a:headEnd/>
            <a:tailEnd/>
          </a:ln>
        </p:spPr>
        <p:txBody>
          <a:bodyPr wrap="none" lIns="0" tIns="0" rIns="0" bIns="0">
            <a:spAutoFit/>
          </a:bodyPr>
          <a:lstStyle/>
          <a:p>
            <a:pPr eaLnBrk="1" hangingPunct="1"/>
            <a:r>
              <a:rPr lang="en-US" sz="1600" b="1" dirty="0" smtClean="0">
                <a:solidFill>
                  <a:srgbClr val="000000"/>
                </a:solidFill>
                <a:cs typeface="Arial" charset="0"/>
              </a:rPr>
              <a:t>UBA</a:t>
            </a:r>
            <a:endParaRPr lang="en-US" sz="1600" b="1" dirty="0">
              <a:cs typeface="Arial" charset="0"/>
            </a:endParaRPr>
          </a:p>
        </p:txBody>
      </p:sp>
      <p:sp>
        <p:nvSpPr>
          <p:cNvPr id="519193" name="Rectangle 25"/>
          <p:cNvSpPr>
            <a:spLocks noChangeArrowheads="1"/>
          </p:cNvSpPr>
          <p:nvPr/>
        </p:nvSpPr>
        <p:spPr bwMode="auto">
          <a:xfrm rot="16200000">
            <a:off x="4501942" y="3346658"/>
            <a:ext cx="538737" cy="246221"/>
          </a:xfrm>
          <a:prstGeom prst="rect">
            <a:avLst/>
          </a:prstGeom>
          <a:noFill/>
          <a:ln w="9525">
            <a:noFill/>
            <a:miter lim="800000"/>
            <a:headEnd/>
            <a:tailEnd/>
          </a:ln>
        </p:spPr>
        <p:txBody>
          <a:bodyPr wrap="none" lIns="0" tIns="0" rIns="0" bIns="0">
            <a:spAutoFit/>
          </a:bodyPr>
          <a:lstStyle/>
          <a:p>
            <a:pPr eaLnBrk="1" hangingPunct="1"/>
            <a:r>
              <a:rPr lang="en-US" sz="1600" b="1" dirty="0" smtClean="0">
                <a:solidFill>
                  <a:srgbClr val="000000"/>
                </a:solidFill>
                <a:cs typeface="Arial" charset="0"/>
              </a:rPr>
              <a:t>Zenith</a:t>
            </a:r>
            <a:endParaRPr lang="en-US" sz="1600" b="1" dirty="0">
              <a:cs typeface="Arial" charset="0"/>
            </a:endParaRPr>
          </a:p>
        </p:txBody>
      </p:sp>
      <p:sp>
        <p:nvSpPr>
          <p:cNvPr id="519194" name="Rectangle 26"/>
          <p:cNvSpPr>
            <a:spLocks noChangeArrowheads="1"/>
          </p:cNvSpPr>
          <p:nvPr/>
        </p:nvSpPr>
        <p:spPr bwMode="auto">
          <a:xfrm rot="16200000">
            <a:off x="5076499" y="3534101"/>
            <a:ext cx="1370824" cy="246221"/>
          </a:xfrm>
          <a:prstGeom prst="rect">
            <a:avLst/>
          </a:prstGeom>
          <a:noFill/>
          <a:ln w="9525">
            <a:noFill/>
            <a:miter lim="800000"/>
            <a:headEnd/>
            <a:tailEnd/>
          </a:ln>
        </p:spPr>
        <p:txBody>
          <a:bodyPr wrap="none" lIns="0" tIns="0" rIns="0" bIns="0">
            <a:spAutoFit/>
          </a:bodyPr>
          <a:lstStyle/>
          <a:p>
            <a:pPr eaLnBrk="1" hangingPunct="1"/>
            <a:r>
              <a:rPr lang="en-US" sz="1600" b="1" dirty="0" smtClean="0">
                <a:solidFill>
                  <a:srgbClr val="000000"/>
                </a:solidFill>
                <a:cs typeface="Arial" charset="0"/>
              </a:rPr>
              <a:t>Intercontinental</a:t>
            </a:r>
            <a:endParaRPr lang="en-US" sz="1600" b="1" dirty="0">
              <a:cs typeface="Arial" charset="0"/>
            </a:endParaRPr>
          </a:p>
        </p:txBody>
      </p:sp>
      <p:sp>
        <p:nvSpPr>
          <p:cNvPr id="519195" name="Rectangle 27"/>
          <p:cNvSpPr>
            <a:spLocks noChangeArrowheads="1"/>
          </p:cNvSpPr>
          <p:nvPr/>
        </p:nvSpPr>
        <p:spPr bwMode="auto">
          <a:xfrm rot="16200000">
            <a:off x="6383807" y="3979393"/>
            <a:ext cx="1042208" cy="246221"/>
          </a:xfrm>
          <a:prstGeom prst="rect">
            <a:avLst/>
          </a:prstGeom>
          <a:noFill/>
          <a:ln w="9525">
            <a:noFill/>
            <a:miter lim="800000"/>
            <a:headEnd/>
            <a:tailEnd/>
          </a:ln>
        </p:spPr>
        <p:txBody>
          <a:bodyPr wrap="none" lIns="0" tIns="0" rIns="0" bIns="0">
            <a:spAutoFit/>
          </a:bodyPr>
          <a:lstStyle/>
          <a:p>
            <a:pPr eaLnBrk="1" hangingPunct="1"/>
            <a:r>
              <a:rPr lang="en-US" sz="1600" b="1" dirty="0" err="1" smtClean="0">
                <a:solidFill>
                  <a:srgbClr val="000000"/>
                </a:solidFill>
                <a:cs typeface="Arial" charset="0"/>
              </a:rPr>
              <a:t>Stanbic</a:t>
            </a:r>
            <a:r>
              <a:rPr lang="en-US" sz="1600" b="1" dirty="0" smtClean="0">
                <a:solidFill>
                  <a:srgbClr val="000000"/>
                </a:solidFill>
                <a:cs typeface="Arial" charset="0"/>
              </a:rPr>
              <a:t> IBTC</a:t>
            </a:r>
            <a:endParaRPr lang="en-US" sz="1600" b="1" dirty="0">
              <a:cs typeface="Arial" charset="0"/>
            </a:endParaRPr>
          </a:p>
        </p:txBody>
      </p:sp>
      <p:sp>
        <p:nvSpPr>
          <p:cNvPr id="519197" name="Rectangle 29"/>
          <p:cNvSpPr>
            <a:spLocks noChangeArrowheads="1"/>
          </p:cNvSpPr>
          <p:nvPr/>
        </p:nvSpPr>
        <p:spPr bwMode="auto">
          <a:xfrm rot="16200000">
            <a:off x="7557277" y="4101323"/>
            <a:ext cx="676467" cy="246221"/>
          </a:xfrm>
          <a:prstGeom prst="rect">
            <a:avLst/>
          </a:prstGeom>
          <a:noFill/>
          <a:ln w="9525">
            <a:noFill/>
            <a:miter lim="800000"/>
            <a:headEnd/>
            <a:tailEnd/>
          </a:ln>
        </p:spPr>
        <p:txBody>
          <a:bodyPr wrap="none" lIns="0" tIns="0" rIns="0" bIns="0">
            <a:spAutoFit/>
          </a:bodyPr>
          <a:lstStyle/>
          <a:p>
            <a:pPr eaLnBrk="1" hangingPunct="1"/>
            <a:r>
              <a:rPr lang="en-US" sz="1600" b="1" dirty="0" smtClean="0">
                <a:solidFill>
                  <a:srgbClr val="000000"/>
                </a:solidFill>
                <a:cs typeface="Arial" charset="0"/>
              </a:rPr>
              <a:t>Oceanic</a:t>
            </a:r>
            <a:endParaRPr lang="en-US" sz="1600" b="1" dirty="0">
              <a:cs typeface="Arial" charset="0"/>
            </a:endParaRPr>
          </a:p>
        </p:txBody>
      </p:sp>
      <p:sp>
        <p:nvSpPr>
          <p:cNvPr id="519198" name="Text Box 30"/>
          <p:cNvSpPr txBox="1">
            <a:spLocks noChangeArrowheads="1"/>
          </p:cNvSpPr>
          <p:nvPr/>
        </p:nvSpPr>
        <p:spPr bwMode="auto">
          <a:xfrm>
            <a:off x="0" y="5791200"/>
            <a:ext cx="9144000" cy="1569660"/>
          </a:xfrm>
          <a:prstGeom prst="rect">
            <a:avLst/>
          </a:prstGeom>
          <a:noFill/>
          <a:ln w="9525">
            <a:noFill/>
            <a:miter lim="800000"/>
            <a:headEnd/>
            <a:tailEnd/>
          </a:ln>
          <a:effectLst/>
        </p:spPr>
        <p:txBody>
          <a:bodyPr wrap="square">
            <a:spAutoFit/>
          </a:bodyPr>
          <a:lstStyle/>
          <a:p>
            <a:pPr eaLnBrk="1" hangingPunct="1">
              <a:buFont typeface="Arial" pitchFamily="34" charset="0"/>
              <a:buChar char="•"/>
            </a:pPr>
            <a:r>
              <a:rPr lang="en-US" sz="1600" dirty="0" smtClean="0"/>
              <a:t>   In the motley of about 17 banks mentioned by the respondents, GT Bank with 59% emerged tops as the  </a:t>
            </a:r>
          </a:p>
          <a:p>
            <a:pPr eaLnBrk="1" hangingPunct="1"/>
            <a:r>
              <a:rPr lang="en-US" sz="1600" dirty="0" smtClean="0"/>
              <a:t>     one mostly patronized, followed closely by First Bank (52%), UBA (40%) and Zenith (36%).  </a:t>
            </a:r>
          </a:p>
          <a:p>
            <a:pPr eaLnBrk="1" hangingPunct="1"/>
            <a:r>
              <a:rPr lang="en-US" sz="1600" dirty="0" smtClean="0"/>
              <a:t>     Over 50% of the respondents maintained accounts with more than one bank for reasons  bordering on</a:t>
            </a:r>
          </a:p>
          <a:p>
            <a:pPr eaLnBrk="1" hangingPunct="1"/>
            <a:r>
              <a:rPr lang="en-US" sz="1600" dirty="0" smtClean="0"/>
              <a:t>     expediency of such actions and business considerations.  </a:t>
            </a:r>
          </a:p>
          <a:p>
            <a:pPr eaLnBrk="1" hangingPunct="1"/>
            <a:r>
              <a:rPr lang="en-US" sz="1600" dirty="0" smtClean="0"/>
              <a:t>    </a:t>
            </a:r>
          </a:p>
          <a:p>
            <a:pPr eaLnBrk="1" hangingPunct="1"/>
            <a:r>
              <a:rPr lang="en-US" sz="1600" dirty="0" smtClean="0"/>
              <a:t>      </a:t>
            </a:r>
            <a:endParaRPr lang="en-US" sz="1600" dirty="0"/>
          </a:p>
        </p:txBody>
      </p:sp>
      <p:sp>
        <p:nvSpPr>
          <p:cNvPr id="519199" name="Text Box 31"/>
          <p:cNvSpPr txBox="1">
            <a:spLocks noChangeArrowheads="1"/>
          </p:cNvSpPr>
          <p:nvPr/>
        </p:nvSpPr>
        <p:spPr bwMode="auto">
          <a:xfrm>
            <a:off x="5775325" y="417513"/>
            <a:ext cx="184150" cy="366712"/>
          </a:xfrm>
          <a:prstGeom prst="rect">
            <a:avLst/>
          </a:prstGeom>
          <a:noFill/>
          <a:ln w="9525">
            <a:noFill/>
            <a:miter lim="800000"/>
            <a:headEnd/>
            <a:tailEnd/>
          </a:ln>
          <a:effectLst/>
        </p:spPr>
        <p:txBody>
          <a:bodyPr wrap="none">
            <a:spAutoFit/>
          </a:bodyPr>
          <a:lstStyle/>
          <a:p>
            <a:endParaRPr lang="en-US"/>
          </a:p>
        </p:txBody>
      </p:sp>
      <p:sp>
        <p:nvSpPr>
          <p:cNvPr id="519200" name="Text Box 32"/>
          <p:cNvSpPr txBox="1">
            <a:spLocks noChangeArrowheads="1"/>
          </p:cNvSpPr>
          <p:nvPr/>
        </p:nvSpPr>
        <p:spPr bwMode="auto">
          <a:xfrm>
            <a:off x="5851525" y="569913"/>
            <a:ext cx="184150" cy="366712"/>
          </a:xfrm>
          <a:prstGeom prst="rect">
            <a:avLst/>
          </a:prstGeom>
          <a:noFill/>
          <a:ln w="9525">
            <a:noFill/>
            <a:miter lim="800000"/>
            <a:headEnd/>
            <a:tailEnd/>
          </a:ln>
          <a:effectLst/>
        </p:spPr>
        <p:txBody>
          <a:bodyPr wrap="none">
            <a:spAutoFit/>
          </a:bodyPr>
          <a:lstStyle/>
          <a:p>
            <a:endParaRPr lang="en-US"/>
          </a:p>
        </p:txBody>
      </p:sp>
      <p:sp>
        <p:nvSpPr>
          <p:cNvPr id="519201" name="Text Box 33"/>
          <p:cNvSpPr txBox="1">
            <a:spLocks noChangeArrowheads="1"/>
          </p:cNvSpPr>
          <p:nvPr/>
        </p:nvSpPr>
        <p:spPr bwMode="auto">
          <a:xfrm>
            <a:off x="5486400" y="1219200"/>
            <a:ext cx="2819400" cy="307777"/>
          </a:xfrm>
          <a:prstGeom prst="rect">
            <a:avLst/>
          </a:prstGeom>
          <a:noFill/>
          <a:ln w="9525">
            <a:noFill/>
            <a:miter lim="800000"/>
            <a:headEnd/>
            <a:tailEnd/>
          </a:ln>
          <a:effectLst/>
        </p:spPr>
        <p:txBody>
          <a:bodyPr wrap="square">
            <a:spAutoFit/>
          </a:bodyPr>
          <a:lstStyle/>
          <a:p>
            <a:pPr eaLnBrk="1" hangingPunct="1"/>
            <a:r>
              <a:rPr lang="en-US" sz="1400" dirty="0"/>
              <a:t>Base: </a:t>
            </a:r>
            <a:r>
              <a:rPr lang="en-US" sz="1400" dirty="0" smtClean="0"/>
              <a:t>All respondents = 465  (100%)</a:t>
            </a:r>
            <a:endParaRPr lang="en-US" sz="1400" dirty="0"/>
          </a:p>
        </p:txBody>
      </p:sp>
      <p:sp>
        <p:nvSpPr>
          <p:cNvPr id="34" name="Rectangle 11"/>
          <p:cNvSpPr>
            <a:spLocks noChangeArrowheads="1"/>
          </p:cNvSpPr>
          <p:nvPr/>
        </p:nvSpPr>
        <p:spPr bwMode="auto">
          <a:xfrm>
            <a:off x="6781800" y="4800600"/>
            <a:ext cx="267702" cy="184666"/>
          </a:xfrm>
          <a:prstGeom prst="rect">
            <a:avLst/>
          </a:prstGeom>
          <a:noFill/>
          <a:ln w="9525">
            <a:noFill/>
            <a:miter lim="800000"/>
            <a:headEnd/>
            <a:tailEnd/>
          </a:ln>
        </p:spPr>
        <p:txBody>
          <a:bodyPr wrap="none" lIns="0" tIns="0" rIns="0" bIns="0">
            <a:spAutoFit/>
          </a:bodyPr>
          <a:lstStyle/>
          <a:p>
            <a:pPr eaLnBrk="1" hangingPunct="1"/>
            <a:r>
              <a:rPr lang="en-US" sz="1200" dirty="0" smtClean="0">
                <a:solidFill>
                  <a:srgbClr val="000000"/>
                </a:solidFill>
                <a:cs typeface="Arial" charset="0"/>
              </a:rPr>
              <a:t>14%</a:t>
            </a:r>
            <a:endParaRPr lang="en-US" sz="1200" dirty="0">
              <a:cs typeface="Arial" charset="0"/>
            </a:endParaRPr>
          </a:p>
        </p:txBody>
      </p:sp>
      <p:sp>
        <p:nvSpPr>
          <p:cNvPr id="32" name="TextBox 31"/>
          <p:cNvSpPr txBox="1"/>
          <p:nvPr/>
        </p:nvSpPr>
        <p:spPr>
          <a:xfrm>
            <a:off x="1066800" y="152400"/>
            <a:ext cx="5426486" cy="646331"/>
          </a:xfrm>
          <a:prstGeom prst="rect">
            <a:avLst/>
          </a:prstGeom>
          <a:noFill/>
        </p:spPr>
        <p:txBody>
          <a:bodyPr wrap="none" rtlCol="0">
            <a:spAutoFit/>
          </a:bodyPr>
          <a:lstStyle/>
          <a:p>
            <a:r>
              <a:rPr lang="en-US" b="1" dirty="0" smtClean="0"/>
              <a:t>Detailed Findings</a:t>
            </a:r>
          </a:p>
          <a:p>
            <a:r>
              <a:rPr lang="en-US" b="1" dirty="0" smtClean="0"/>
              <a:t>Part 1: Incidence of Patronage &amp; Customers Experience</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3" descr="Woven mat"/>
          <p:cNvGraphicFramePr>
            <a:graphicFrameLocks noGrp="1" noChangeAspect="1"/>
          </p:cNvGraphicFramePr>
          <p:nvPr>
            <p:ph sz="half" idx="2"/>
          </p:nvPr>
        </p:nvGraphicFramePr>
        <p:xfrm>
          <a:off x="1311275" y="762000"/>
          <a:ext cx="6738938"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8196" name="Text Box 4"/>
          <p:cNvSpPr txBox="1">
            <a:spLocks noChangeArrowheads="1"/>
          </p:cNvSpPr>
          <p:nvPr/>
        </p:nvSpPr>
        <p:spPr bwMode="auto">
          <a:xfrm>
            <a:off x="0" y="5334000"/>
            <a:ext cx="9144000" cy="2154436"/>
          </a:xfrm>
          <a:prstGeom prst="rect">
            <a:avLst/>
          </a:prstGeom>
          <a:noFill/>
          <a:ln w="9525">
            <a:noFill/>
            <a:miter lim="800000"/>
            <a:headEnd/>
            <a:tailEnd/>
          </a:ln>
        </p:spPr>
        <p:txBody>
          <a:bodyPr wrap="square">
            <a:spAutoFit/>
          </a:bodyPr>
          <a:lstStyle/>
          <a:p>
            <a:pPr>
              <a:buFontTx/>
              <a:buChar char="•"/>
            </a:pPr>
            <a:r>
              <a:rPr lang="en-US" dirty="0">
                <a:latin typeface="Arial" charset="0"/>
                <a:cs typeface="Angsana New" pitchFamily="18" charset="-34"/>
              </a:rPr>
              <a:t>  </a:t>
            </a:r>
            <a:r>
              <a:rPr lang="en-US" dirty="0" smtClean="0">
                <a:latin typeface="Arial" charset="0"/>
                <a:cs typeface="Angsana New" pitchFamily="18" charset="-34"/>
              </a:rPr>
              <a:t>  </a:t>
            </a:r>
            <a:r>
              <a:rPr lang="en-US" sz="1400" dirty="0" smtClean="0">
                <a:latin typeface="Arial" charset="0"/>
                <a:cs typeface="Angsana New" pitchFamily="18" charset="-34"/>
              </a:rPr>
              <a:t>Aftermath of the first Professor </a:t>
            </a:r>
            <a:r>
              <a:rPr lang="en-US" sz="1400" dirty="0" err="1" smtClean="0">
                <a:latin typeface="Arial" charset="0"/>
                <a:cs typeface="Angsana New" pitchFamily="18" charset="-34"/>
              </a:rPr>
              <a:t>Soludo</a:t>
            </a:r>
            <a:r>
              <a:rPr lang="en-US" sz="1400" dirty="0" smtClean="0">
                <a:latin typeface="Arial" charset="0"/>
                <a:cs typeface="Angsana New" pitchFamily="18" charset="-34"/>
              </a:rPr>
              <a:t> led CBN reforms, there appears to be a major shift in customers’  </a:t>
            </a:r>
          </a:p>
          <a:p>
            <a:r>
              <a:rPr lang="en-US" sz="1400" dirty="0" smtClean="0">
                <a:latin typeface="Arial" charset="0"/>
                <a:cs typeface="Angsana New" pitchFamily="18" charset="-34"/>
              </a:rPr>
              <a:t>      allegiance to any particular bank and the attendant banking transactions were also attuned as customers  </a:t>
            </a:r>
          </a:p>
          <a:p>
            <a:r>
              <a:rPr lang="en-US" sz="1400" dirty="0" smtClean="0">
                <a:latin typeface="Arial" charset="0"/>
                <a:cs typeface="Angsana New" pitchFamily="18" charset="-34"/>
              </a:rPr>
              <a:t>      themselves had to adjust to the then realities, thus a sizeable 41% of them opined to have been having   </a:t>
            </a:r>
          </a:p>
          <a:p>
            <a:r>
              <a:rPr lang="en-US" sz="1400" dirty="0" smtClean="0">
                <a:latin typeface="Arial" charset="0"/>
                <a:cs typeface="Angsana New" pitchFamily="18" charset="-34"/>
              </a:rPr>
              <a:t>      transactions with their banks for “less than 3 years”, followed with those (20%) who mentioned “4-8 years”. </a:t>
            </a:r>
            <a:endParaRPr lang="en-US" sz="1400" b="1" i="1" dirty="0">
              <a:latin typeface="Arial" charset="0"/>
              <a:cs typeface="Angsana New" pitchFamily="18" charset="-34"/>
            </a:endParaRPr>
          </a:p>
          <a:p>
            <a:r>
              <a:rPr lang="en-US" sz="1400" b="1" dirty="0">
                <a:latin typeface="Arial" charset="0"/>
                <a:cs typeface="Angsana New" pitchFamily="18" charset="-34"/>
              </a:rPr>
              <a:t>   </a:t>
            </a:r>
            <a:r>
              <a:rPr lang="en-US" sz="1400" dirty="0">
                <a:latin typeface="Arial" charset="0"/>
                <a:cs typeface="Angsana New" pitchFamily="18" charset="-34"/>
              </a:rPr>
              <a:t> </a:t>
            </a:r>
          </a:p>
          <a:p>
            <a:r>
              <a:rPr lang="en-US" sz="2000" dirty="0">
                <a:latin typeface="Arial" charset="0"/>
                <a:cs typeface="Angsana New" pitchFamily="18" charset="-34"/>
              </a:rPr>
              <a:t>    </a:t>
            </a:r>
          </a:p>
          <a:p>
            <a:r>
              <a:rPr lang="en-US" sz="2000" dirty="0">
                <a:latin typeface="Arial" charset="0"/>
                <a:cs typeface="Angsana New" pitchFamily="18" charset="-34"/>
              </a:rPr>
              <a:t>   </a:t>
            </a:r>
          </a:p>
          <a:p>
            <a:r>
              <a:rPr lang="en-US" sz="2000" dirty="0">
                <a:latin typeface="Arial" charset="0"/>
                <a:cs typeface="Angsana New" pitchFamily="18" charset="-34"/>
              </a:rPr>
              <a:t>  </a:t>
            </a:r>
            <a:endParaRPr lang="th-TH" sz="2000" dirty="0">
              <a:latin typeface="Arial" charset="0"/>
              <a:cs typeface="Angsana New" pitchFamily="18" charset="-34"/>
            </a:endParaRPr>
          </a:p>
        </p:txBody>
      </p:sp>
      <p:sp>
        <p:nvSpPr>
          <p:cNvPr id="6" name="TextBox 5"/>
          <p:cNvSpPr txBox="1"/>
          <p:nvPr/>
        </p:nvSpPr>
        <p:spPr>
          <a:xfrm>
            <a:off x="1905000" y="304800"/>
            <a:ext cx="5026632" cy="369332"/>
          </a:xfrm>
          <a:prstGeom prst="rect">
            <a:avLst/>
          </a:prstGeom>
          <a:noFill/>
        </p:spPr>
        <p:txBody>
          <a:bodyPr wrap="none" rtlCol="0">
            <a:spAutoFit/>
          </a:bodyPr>
          <a:lstStyle/>
          <a:p>
            <a:r>
              <a:rPr lang="en-US" b="1" dirty="0" smtClean="0"/>
              <a:t>Since When Have You Been Patronizing Your Bank?</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5527</TotalTime>
  <Words>1588</Words>
  <Application>Microsoft Office PowerPoint</Application>
  <PresentationFormat>On-screen Show (4:3)</PresentationFormat>
  <Paragraphs>266</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Chart</vt:lpstr>
      <vt:lpstr>Background</vt:lpstr>
      <vt:lpstr>Slide 2</vt:lpstr>
      <vt:lpstr>Slide 3</vt:lpstr>
      <vt:lpstr>            Achieved Sample Structure (Respondents’ Profile)</vt:lpstr>
      <vt:lpstr> Executive Summary  Ratings of Some Banks on Customer Service “on a 5-point scale” </vt:lpstr>
      <vt:lpstr>Slide 6</vt:lpstr>
      <vt:lpstr>Slide 7</vt:lpstr>
      <vt:lpstr>Slide 8</vt:lpstr>
      <vt:lpstr>Slide 9</vt:lpstr>
      <vt:lpstr>Slide 10</vt:lpstr>
      <vt:lpstr>What Constitutes ‘Good Customer Service’ from Respondents’ Perspectives</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Niyi Ayeni</dc:creator>
  <cp:lastModifiedBy>Niyi Ayeni</cp:lastModifiedBy>
  <cp:revision>279</cp:revision>
  <dcterms:created xsi:type="dcterms:W3CDTF">2009-11-18T08:38:30Z</dcterms:created>
  <dcterms:modified xsi:type="dcterms:W3CDTF">2010-03-24T12:30:45Z</dcterms:modified>
</cp:coreProperties>
</file>