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263" r:id="rId3"/>
    <p:sldId id="284" r:id="rId4"/>
    <p:sldId id="262" r:id="rId5"/>
    <p:sldId id="258" r:id="rId6"/>
    <p:sldId id="287" r:id="rId7"/>
    <p:sldId id="296" r:id="rId8"/>
    <p:sldId id="289" r:id="rId9"/>
    <p:sldId id="264" r:id="rId10"/>
    <p:sldId id="279" r:id="rId11"/>
    <p:sldId id="282"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989" autoAdjust="0"/>
  </p:normalViewPr>
  <p:slideViewPr>
    <p:cSldViewPr>
      <p:cViewPr>
        <p:scale>
          <a:sx n="73" d="100"/>
          <a:sy n="73" d="100"/>
        </p:scale>
        <p:origin x="-1482"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030739-D5AB-4C81-B87C-394930868464}" type="datetimeFigureOut">
              <a:rPr lang="en-US" smtClean="0"/>
              <a:pPr/>
              <a:t>2/22/2010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367938-EFC0-437C-9235-B8F219269A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367938-EFC0-437C-9235-B8F219269AF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a:prstGeom prst="rect">
            <a:avLst/>
          </a:prstGeom>
        </p:spPr>
        <p:txBody>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D72A3-C715-4775-AAD6-44B8FE998897}" type="datetimeFigureOut">
              <a:rPr lang="en-US" smtClean="0"/>
              <a:pPr/>
              <a:t>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D72A3-C715-4775-AAD6-44B8FE998897}" type="datetimeFigureOut">
              <a:rPr lang="en-US" smtClean="0"/>
              <a:pPr/>
              <a:t>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D72A3-C715-4775-AAD6-44B8FE998897}" type="datetimeFigureOut">
              <a:rPr lang="en-US" smtClean="0"/>
              <a:pPr/>
              <a:t>2/22/2010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D72A3-C715-4775-AAD6-44B8FE998897}" type="datetimeFigureOut">
              <a:rPr lang="en-US" smtClean="0"/>
              <a:pPr/>
              <a:t>2/22/2010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D72A3-C715-4775-AAD6-44B8FE998897}" type="datetimeFigureOut">
              <a:rPr lang="en-US" smtClean="0"/>
              <a:pPr/>
              <a:t>2/22/2010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D72A3-C715-4775-AAD6-44B8FE998897}" type="datetimeFigureOut">
              <a:rPr lang="en-US" smtClean="0"/>
              <a:pPr/>
              <a:t>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D72A3-C715-4775-AAD6-44B8FE998897}" type="datetimeFigureOut">
              <a:rPr lang="en-US" smtClean="0"/>
              <a:pPr/>
              <a:t>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D72A3-C715-4775-AAD6-44B8FE998897}" type="datetimeFigureOut">
              <a:rPr lang="en-US" smtClean="0"/>
              <a:pPr/>
              <a:t>2/22/2010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38E3E-A1E0-4A29-AAB6-7B0AD1ABEA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Background</a:t>
            </a:r>
            <a:endParaRPr lang="en-US" sz="2400"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buBlip>
                <a:blip r:embed="rId2"/>
              </a:buBlip>
            </a:pPr>
            <a:r>
              <a:rPr lang="en-US" dirty="0" smtClean="0"/>
              <a:t> Customer service, like a brand, is what the customers perceive and remember of the service they received. It is also the provision of service to customers before, during and after a purchase.</a:t>
            </a:r>
          </a:p>
          <a:p>
            <a:endParaRPr lang="en-US" dirty="0" smtClean="0"/>
          </a:p>
          <a:p>
            <a:pPr>
              <a:buBlip>
                <a:blip r:embed="rId2"/>
              </a:buBlip>
            </a:pPr>
            <a:r>
              <a:rPr lang="en-US" dirty="0" smtClean="0"/>
              <a:t>According to </a:t>
            </a:r>
            <a:r>
              <a:rPr lang="en-US" dirty="0" err="1" smtClean="0"/>
              <a:t>Jamier</a:t>
            </a:r>
            <a:r>
              <a:rPr lang="en-US" dirty="0" smtClean="0"/>
              <a:t> L. Scott. (2002), “Customer service is a series of activities designed to enhance the level of customer satisfaction – that is, the feeling that a product or service has met the customer expectation.“</a:t>
            </a:r>
          </a:p>
          <a:p>
            <a:endParaRPr lang="en-US" dirty="0" smtClean="0"/>
          </a:p>
          <a:p>
            <a:pPr>
              <a:buBlip>
                <a:blip r:embed="rId2"/>
              </a:buBlip>
            </a:pPr>
            <a:r>
              <a:rPr lang="en-US" dirty="0" smtClean="0"/>
              <a:t> Good customer service is therefore the lifeblood of any business. You can offer promotions and slash prices to bring in as many new customers as you want, but unless you can get some of those customers to come back, your business would not be profitable for long.</a:t>
            </a:r>
          </a:p>
          <a:p>
            <a:endParaRPr lang="en-US" dirty="0" smtClean="0"/>
          </a:p>
          <a:p>
            <a:pPr>
              <a:buBlip>
                <a:blip r:embed="rId2"/>
              </a:buBlip>
            </a:pPr>
            <a:r>
              <a:rPr lang="en-US" dirty="0" smtClean="0"/>
              <a:t>Good customer service, is all about bringing the customers back. And about sending them away happy – happy enough to pass positive feedback about your business along to others who may then try the product or service you offer for themselves and in turn become repeat customers and brand advocates.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0274" name="Object 2"/>
          <p:cNvGraphicFramePr>
            <a:graphicFrameLocks noChangeAspect="1"/>
          </p:cNvGraphicFramePr>
          <p:nvPr>
            <p:ph idx="1"/>
          </p:nvPr>
        </p:nvGraphicFramePr>
        <p:xfrm>
          <a:off x="1050925" y="609600"/>
          <a:ext cx="7112000" cy="4800600"/>
        </p:xfrm>
        <a:graphic>
          <a:graphicData uri="http://schemas.openxmlformats.org/presentationml/2006/ole">
            <p:oleObj spid="_x0000_s31746" name="Chart" r:id="rId3" imgW="6086475" imgH="4067092" progId="MSGraph.Chart.8">
              <p:embed followColorScheme="full"/>
            </p:oleObj>
          </a:graphicData>
        </a:graphic>
      </p:graphicFrame>
      <p:sp>
        <p:nvSpPr>
          <p:cNvPr id="310275" name="Text Box 3"/>
          <p:cNvSpPr txBox="1">
            <a:spLocks noChangeArrowheads="1"/>
          </p:cNvSpPr>
          <p:nvPr/>
        </p:nvSpPr>
        <p:spPr bwMode="auto">
          <a:xfrm>
            <a:off x="152400" y="5486400"/>
            <a:ext cx="8991600" cy="1692771"/>
          </a:xfrm>
          <a:prstGeom prst="rect">
            <a:avLst/>
          </a:prstGeom>
          <a:noFill/>
          <a:ln w="9525">
            <a:noFill/>
            <a:miter lim="800000"/>
            <a:headEnd/>
            <a:tailEnd/>
          </a:ln>
          <a:effectLst/>
        </p:spPr>
        <p:txBody>
          <a:bodyPr>
            <a:spAutoFit/>
          </a:bodyPr>
          <a:lstStyle/>
          <a:p>
            <a:pPr>
              <a:buFontTx/>
              <a:buChar char="•"/>
            </a:pPr>
            <a:r>
              <a:rPr lang="en-US" sz="1800" dirty="0" smtClean="0">
                <a:latin typeface="Arial" charset="0"/>
                <a:cs typeface="Angsana New" pitchFamily="18" charset="-34"/>
              </a:rPr>
              <a:t> </a:t>
            </a:r>
            <a:r>
              <a:rPr lang="en-US" sz="1400" dirty="0" smtClean="0">
                <a:latin typeface="Arial" charset="0"/>
                <a:cs typeface="Angsana New" pitchFamily="18" charset="-34"/>
              </a:rPr>
              <a:t> Sectors /companies credited with some degree of customer service include banks; prominent amongst which  </a:t>
            </a:r>
          </a:p>
          <a:p>
            <a:r>
              <a:rPr lang="en-US" sz="1400" dirty="0" smtClean="0">
                <a:latin typeface="Arial" charset="0"/>
                <a:cs typeface="Angsana New" pitchFamily="18" charset="-34"/>
              </a:rPr>
              <a:t>    are Zenith, GTB, Bank PHB, Skye, UBA and a host of others. In the hotel sector, Lagos Sheraton Hotel and   </a:t>
            </a:r>
          </a:p>
          <a:p>
            <a:r>
              <a:rPr lang="en-US" sz="1400" dirty="0" smtClean="0">
                <a:latin typeface="Arial" charset="0"/>
                <a:cs typeface="Angsana New" pitchFamily="18" charset="-34"/>
              </a:rPr>
              <a:t>    Towers, </a:t>
            </a:r>
            <a:r>
              <a:rPr lang="en-US" sz="1400" dirty="0" err="1" smtClean="0">
                <a:latin typeface="Arial" charset="0"/>
                <a:cs typeface="Angsana New" pitchFamily="18" charset="-34"/>
              </a:rPr>
              <a:t>Protea</a:t>
            </a:r>
            <a:r>
              <a:rPr lang="en-US" sz="1400" dirty="0" smtClean="0">
                <a:latin typeface="Arial" charset="0"/>
                <a:cs typeface="Angsana New" pitchFamily="18" charset="-34"/>
              </a:rPr>
              <a:t> and Oriental were mentioned amongst others. For Quick Service Restaurants, Sweet  </a:t>
            </a:r>
          </a:p>
          <a:p>
            <a:r>
              <a:rPr lang="en-US" sz="1400" dirty="0" smtClean="0">
                <a:latin typeface="Arial" charset="0"/>
                <a:cs typeface="Angsana New" pitchFamily="18" charset="-34"/>
              </a:rPr>
              <a:t>    Sensation, Tantalizers, Mr. </a:t>
            </a:r>
            <a:r>
              <a:rPr lang="en-US" sz="1400" dirty="0" err="1" smtClean="0">
                <a:latin typeface="Arial" charset="0"/>
                <a:cs typeface="Angsana New" pitchFamily="18" charset="-34"/>
              </a:rPr>
              <a:t>Bigg’s</a:t>
            </a:r>
            <a:r>
              <a:rPr lang="en-US" sz="1400" dirty="0" smtClean="0">
                <a:latin typeface="Arial" charset="0"/>
                <a:cs typeface="Angsana New" pitchFamily="18" charset="-34"/>
              </a:rPr>
              <a:t> and Tasty Fried Chicken, in that order, were cited. DSTV was  </a:t>
            </a:r>
          </a:p>
          <a:p>
            <a:r>
              <a:rPr lang="en-US" sz="1400" dirty="0" smtClean="0">
                <a:latin typeface="Arial" charset="0"/>
                <a:cs typeface="Angsana New" pitchFamily="18" charset="-34"/>
              </a:rPr>
              <a:t>    specifically mentioned for Pay TV whilst IBTC, UBA, Crusader and AIICO were cited for Pension Fund  </a:t>
            </a:r>
          </a:p>
          <a:p>
            <a:r>
              <a:rPr lang="en-US" sz="1400" dirty="0" smtClean="0">
                <a:latin typeface="Arial" charset="0"/>
                <a:cs typeface="Angsana New" pitchFamily="18" charset="-34"/>
              </a:rPr>
              <a:t>    Managers.    </a:t>
            </a:r>
            <a:r>
              <a:rPr lang="en-US" sz="1400" b="1" dirty="0" smtClean="0">
                <a:latin typeface="Arial" charset="0"/>
                <a:cs typeface="Angsana New" pitchFamily="18" charset="-34"/>
              </a:rPr>
              <a:t>  </a:t>
            </a:r>
            <a:endParaRPr lang="en-US" sz="1400" b="1" dirty="0">
              <a:latin typeface="Arial" charset="0"/>
              <a:cs typeface="Angsana New" pitchFamily="18" charset="-34"/>
            </a:endParaRPr>
          </a:p>
          <a:p>
            <a:r>
              <a:rPr lang="en-US" sz="1400" b="1" u="sng" dirty="0">
                <a:latin typeface="Arial" charset="0"/>
                <a:cs typeface="Angsana New" pitchFamily="18" charset="-34"/>
              </a:rPr>
              <a:t>  </a:t>
            </a:r>
            <a:r>
              <a:rPr lang="en-US" sz="1600" b="1" u="sng" dirty="0">
                <a:latin typeface="Arial" charset="0"/>
                <a:cs typeface="Angsana New" pitchFamily="18" charset="-34"/>
              </a:rPr>
              <a:t>  </a:t>
            </a:r>
            <a:endParaRPr lang="th-TH" sz="1600" b="1" u="sng" dirty="0">
              <a:latin typeface="Arial" charset="0"/>
              <a:cs typeface="Angsana New" pitchFamily="18" charset="-34"/>
            </a:endParaRPr>
          </a:p>
        </p:txBody>
      </p:sp>
      <p:sp>
        <p:nvSpPr>
          <p:cNvPr id="310276" name="Rectangle 4"/>
          <p:cNvSpPr>
            <a:spLocks noGrp="1" noChangeArrowheads="1"/>
          </p:cNvSpPr>
          <p:nvPr>
            <p:ph type="title"/>
          </p:nvPr>
        </p:nvSpPr>
        <p:spPr bwMode="auto">
          <a:xfrm>
            <a:off x="914400" y="304800"/>
            <a:ext cx="8229600" cy="304800"/>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2000" b="1" dirty="0" smtClean="0"/>
              <a:t>Sectors / Companies with Some Degree of Customer Service</a:t>
            </a:r>
            <a:endParaRPr lang="en-GB" sz="2000"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707" name="Object 3"/>
          <p:cNvGraphicFramePr>
            <a:graphicFrameLocks noChangeAspect="1"/>
          </p:cNvGraphicFramePr>
          <p:nvPr>
            <p:ph sz="half" idx="2"/>
          </p:nvPr>
        </p:nvGraphicFramePr>
        <p:xfrm>
          <a:off x="468313" y="762000"/>
          <a:ext cx="8424862" cy="4621213"/>
        </p:xfrm>
        <a:graphic>
          <a:graphicData uri="http://schemas.openxmlformats.org/presentationml/2006/ole">
            <p:oleObj spid="_x0000_s36866" name="Chart" r:id="rId3" imgW="6096166" imgH="4067092" progId="MSGraph.Chart.8">
              <p:embed followColorScheme="full"/>
            </p:oleObj>
          </a:graphicData>
        </a:graphic>
      </p:graphicFrame>
      <p:sp>
        <p:nvSpPr>
          <p:cNvPr id="328708" name="Text Box 4"/>
          <p:cNvSpPr txBox="1">
            <a:spLocks noChangeArrowheads="1"/>
          </p:cNvSpPr>
          <p:nvPr/>
        </p:nvSpPr>
        <p:spPr bwMode="auto">
          <a:xfrm>
            <a:off x="0" y="5580727"/>
            <a:ext cx="9144000" cy="3785652"/>
          </a:xfrm>
          <a:prstGeom prst="rect">
            <a:avLst/>
          </a:prstGeom>
          <a:noFill/>
          <a:ln w="9525">
            <a:noFill/>
            <a:miter lim="800000"/>
            <a:headEnd/>
            <a:tailEnd/>
          </a:ln>
          <a:effectLst/>
        </p:spPr>
        <p:txBody>
          <a:bodyPr wrap="square">
            <a:spAutoFit/>
          </a:bodyPr>
          <a:lstStyle/>
          <a:p>
            <a:pPr>
              <a:buFontTx/>
              <a:buChar char="•"/>
            </a:pPr>
            <a:r>
              <a:rPr lang="en-US" sz="2000" b="0" dirty="0" smtClean="0">
                <a:cs typeface="Angsana New" pitchFamily="18" charset="-34"/>
              </a:rPr>
              <a:t> PHCN was highly berated for “constantly supplying darkness to/withholding light  </a:t>
            </a:r>
          </a:p>
          <a:p>
            <a:r>
              <a:rPr lang="en-US" sz="2000" dirty="0" smtClean="0">
                <a:cs typeface="Angsana New" pitchFamily="18" charset="-34"/>
              </a:rPr>
              <a:t>   </a:t>
            </a:r>
            <a:r>
              <a:rPr lang="en-US" sz="2000" b="0" dirty="0" smtClean="0">
                <a:cs typeface="Angsana New" pitchFamily="18" charset="-34"/>
              </a:rPr>
              <a:t>from Nigerians”, “incessant power outages” and for “not being responsive to   </a:t>
            </a:r>
          </a:p>
          <a:p>
            <a:r>
              <a:rPr lang="en-US" sz="2000" dirty="0" smtClean="0">
                <a:cs typeface="Angsana New" pitchFamily="18" charset="-34"/>
              </a:rPr>
              <a:t>   </a:t>
            </a:r>
            <a:r>
              <a:rPr lang="en-US" sz="2000" b="0" dirty="0" smtClean="0">
                <a:cs typeface="Angsana New" pitchFamily="18" charset="-34"/>
              </a:rPr>
              <a:t>consumers’ complaints / problems”.</a:t>
            </a:r>
          </a:p>
          <a:p>
            <a:pPr>
              <a:buFont typeface="Arial" pitchFamily="34" charset="0"/>
              <a:buChar char="•"/>
            </a:pPr>
            <a:r>
              <a:rPr lang="en-US" sz="2000" dirty="0" smtClean="0">
                <a:cs typeface="Angsana New" pitchFamily="18" charset="-34"/>
              </a:rPr>
              <a:t>  Virtually all the Telecoms sector players were bemoaned for </a:t>
            </a:r>
            <a:r>
              <a:rPr lang="en-US" sz="2000" dirty="0" err="1" smtClean="0">
                <a:cs typeface="Angsana New" pitchFamily="18" charset="-34"/>
              </a:rPr>
              <a:t>unsavoury</a:t>
            </a:r>
            <a:r>
              <a:rPr lang="en-US" sz="2000" dirty="0" smtClean="0">
                <a:cs typeface="Angsana New" pitchFamily="18" charset="-34"/>
              </a:rPr>
              <a:t> customer  </a:t>
            </a:r>
          </a:p>
          <a:p>
            <a:r>
              <a:rPr lang="en-US" sz="2000" dirty="0" smtClean="0">
                <a:cs typeface="Angsana New" pitchFamily="18" charset="-34"/>
              </a:rPr>
              <a:t>   </a:t>
            </a:r>
            <a:endParaRPr lang="en-US" sz="2000" b="0" dirty="0" smtClean="0">
              <a:cs typeface="Angsana New" pitchFamily="18" charset="-34"/>
            </a:endParaRPr>
          </a:p>
          <a:p>
            <a:endParaRPr lang="en-US" sz="2400" b="0" dirty="0" smtClean="0">
              <a:cs typeface="Angsana New" pitchFamily="18" charset="-34"/>
            </a:endParaRPr>
          </a:p>
          <a:p>
            <a:r>
              <a:rPr lang="en-US" sz="2400" dirty="0" smtClean="0">
                <a:cs typeface="Angsana New" pitchFamily="18" charset="-34"/>
              </a:rPr>
              <a:t>    </a:t>
            </a:r>
            <a:r>
              <a:rPr lang="en-US" sz="2400" b="0" dirty="0" smtClean="0">
                <a:cs typeface="Angsana New" pitchFamily="18" charset="-34"/>
              </a:rPr>
              <a:t>   </a:t>
            </a:r>
            <a:r>
              <a:rPr lang="en-US" sz="1800" b="0" dirty="0" smtClean="0">
                <a:cs typeface="Angsana New" pitchFamily="18" charset="-34"/>
              </a:rPr>
              <a:t> </a:t>
            </a:r>
            <a:endParaRPr lang="en-US" sz="1600" dirty="0">
              <a:cs typeface="Angsana New" pitchFamily="18" charset="-34"/>
            </a:endParaRPr>
          </a:p>
          <a:p>
            <a:r>
              <a:rPr lang="en-US" sz="1600" dirty="0">
                <a:cs typeface="Angsana New" pitchFamily="18" charset="-34"/>
              </a:rPr>
              <a:t>    </a:t>
            </a:r>
          </a:p>
          <a:p>
            <a:r>
              <a:rPr lang="en-US" sz="1600" dirty="0">
                <a:cs typeface="Angsana New" pitchFamily="18" charset="-34"/>
              </a:rPr>
              <a:t>    </a:t>
            </a:r>
          </a:p>
          <a:p>
            <a:r>
              <a:rPr lang="en-US" sz="1800" b="0" dirty="0">
                <a:cs typeface="Angsana New" pitchFamily="18" charset="-34"/>
              </a:rPr>
              <a:t>   </a:t>
            </a:r>
            <a:r>
              <a:rPr lang="en-US" sz="2000" b="0" dirty="0">
                <a:cs typeface="Angsana New" pitchFamily="18" charset="-34"/>
              </a:rPr>
              <a:t> </a:t>
            </a:r>
          </a:p>
          <a:p>
            <a:r>
              <a:rPr lang="en-US" sz="2000" b="0" dirty="0">
                <a:cs typeface="Angsana New" pitchFamily="18" charset="-34"/>
              </a:rPr>
              <a:t>   </a:t>
            </a:r>
          </a:p>
          <a:p>
            <a:r>
              <a:rPr lang="en-US" sz="2000" b="0" dirty="0">
                <a:cs typeface="Angsana New" pitchFamily="18" charset="-34"/>
              </a:rPr>
              <a:t>  </a:t>
            </a:r>
            <a:endParaRPr lang="th-TH" sz="2000" b="0" dirty="0">
              <a:cs typeface="Angsana New" pitchFamily="18" charset="-34"/>
            </a:endParaRPr>
          </a:p>
        </p:txBody>
      </p:sp>
      <p:sp>
        <p:nvSpPr>
          <p:cNvPr id="7" name="TextBox 6"/>
          <p:cNvSpPr txBox="1"/>
          <p:nvPr/>
        </p:nvSpPr>
        <p:spPr>
          <a:xfrm>
            <a:off x="1600200" y="304800"/>
            <a:ext cx="5261569" cy="369332"/>
          </a:xfrm>
          <a:prstGeom prst="rect">
            <a:avLst/>
          </a:prstGeom>
          <a:noFill/>
        </p:spPr>
        <p:txBody>
          <a:bodyPr wrap="none" rtlCol="0">
            <a:spAutoFit/>
          </a:bodyPr>
          <a:lstStyle/>
          <a:p>
            <a:r>
              <a:rPr lang="en-US" b="1" dirty="0" smtClean="0"/>
              <a:t>Sectors / Companies with Appalling Customer Service</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533400"/>
            <a:ext cx="8382000" cy="5592763"/>
          </a:xfrm>
        </p:spPr>
        <p:txBody>
          <a:bodyPr>
            <a:normAutofit/>
          </a:bodyPr>
          <a:lstStyle/>
          <a:p>
            <a:pPr>
              <a:buNone/>
            </a:pPr>
            <a:r>
              <a:rPr lang="en-US" sz="2000" dirty="0" smtClean="0">
                <a:cs typeface="Angsana New" pitchFamily="18" charset="-34"/>
              </a:rPr>
              <a:t> services ranging from “non-transparent billing system”, incomplete/drop calls”,</a:t>
            </a:r>
            <a:endParaRPr lang="en-US" sz="2000" dirty="0" smtClean="0"/>
          </a:p>
          <a:p>
            <a:pPr>
              <a:buNone/>
            </a:pPr>
            <a:r>
              <a:rPr lang="en-US" sz="2000" dirty="0" smtClean="0"/>
              <a:t>“fluctuating internet service without prior notice”, “having to hold on for a long </a:t>
            </a:r>
          </a:p>
          <a:p>
            <a:pPr>
              <a:buNone/>
            </a:pPr>
            <a:r>
              <a:rPr lang="en-US" sz="2000" dirty="0" smtClean="0"/>
              <a:t>while whilst making enquires” to “poor overall network service”.  </a:t>
            </a:r>
          </a:p>
          <a:p>
            <a:r>
              <a:rPr lang="en-US" sz="2000" dirty="0" smtClean="0"/>
              <a:t>Airports and Airlines were not spared for “delay flights”, “poor flight services”, “unkempt toilets” and many more.</a:t>
            </a:r>
          </a:p>
          <a:p>
            <a:r>
              <a:rPr lang="en-US" sz="2000" dirty="0" smtClean="0"/>
              <a:t> </a:t>
            </a:r>
            <a:r>
              <a:rPr lang="en-US" sz="2000" dirty="0" err="1" smtClean="0"/>
              <a:t>Mikano</a:t>
            </a:r>
            <a:r>
              <a:rPr lang="en-US" sz="2000" dirty="0" smtClean="0"/>
              <a:t> was specifically mentioned for “frequent breakdown of serviced generators” and “poor after sales service”.</a:t>
            </a:r>
          </a:p>
          <a:p>
            <a:pPr>
              <a:buNone/>
            </a:pPr>
            <a:endParaRPr lang="en-US" sz="2000" dirty="0" smtClean="0"/>
          </a:p>
          <a:p>
            <a:pPr>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5715000"/>
          </a:xfrm>
        </p:spPr>
        <p:txBody>
          <a:bodyPr>
            <a:normAutofit/>
          </a:bodyPr>
          <a:lstStyle/>
          <a:p>
            <a:pPr>
              <a:buBlip>
                <a:blip r:embed="rId2"/>
              </a:buBlip>
            </a:pPr>
            <a:r>
              <a:rPr lang="en-US" sz="1800" dirty="0" smtClean="0"/>
              <a:t>The essence of good customer service is forging a relationship with customers – a relationship that individual customer feels that he would like to pursue</a:t>
            </a:r>
            <a:r>
              <a:rPr lang="en-US" sz="1800" dirty="0" smtClean="0"/>
              <a:t>.</a:t>
            </a:r>
          </a:p>
          <a:p>
            <a:pPr>
              <a:buNone/>
            </a:pPr>
            <a:endParaRPr lang="en-US" sz="1800" dirty="0" smtClean="0"/>
          </a:p>
          <a:p>
            <a:pPr>
              <a:buBlip>
                <a:blip r:embed="rId2"/>
              </a:buBlip>
            </a:pPr>
            <a:r>
              <a:rPr lang="en-US" sz="1800" dirty="0" smtClean="0"/>
              <a:t> </a:t>
            </a:r>
            <a:r>
              <a:rPr lang="en-US" sz="1800" dirty="0" smtClean="0"/>
              <a:t>It </a:t>
            </a:r>
            <a:r>
              <a:rPr lang="en-US" sz="1800" dirty="0" smtClean="0"/>
              <a:t>is in the light of this background that we deemed it necessary to understand the concept of ‘customer service/relations’ from customers’ perspectives.</a:t>
            </a:r>
          </a:p>
          <a:p>
            <a:endParaRPr lang="en-US" sz="1800" dirty="0" smtClean="0"/>
          </a:p>
          <a:p>
            <a:pPr>
              <a:buBlip>
                <a:blip r:embed="rId2"/>
              </a:buBlip>
            </a:pPr>
            <a:r>
              <a:rPr lang="en-US" sz="1800" dirty="0" smtClean="0"/>
              <a:t>The study examines, amongst others, respondents’ perspectives on customer service </a:t>
            </a:r>
            <a:r>
              <a:rPr lang="en-US" sz="1800" dirty="0" err="1" smtClean="0"/>
              <a:t>vis</a:t>
            </a:r>
            <a:r>
              <a:rPr lang="en-US" sz="1800" dirty="0" smtClean="0"/>
              <a:t>-a-</a:t>
            </a:r>
            <a:r>
              <a:rPr lang="en-US" sz="1800" dirty="0" err="1" smtClean="0"/>
              <a:t>vis</a:t>
            </a:r>
            <a:r>
              <a:rPr lang="en-US" sz="1800" dirty="0" smtClean="0"/>
              <a:t> products/services and companies they have patronized or interfaced with.</a:t>
            </a:r>
          </a:p>
          <a:p>
            <a:endParaRPr lang="en-US" sz="1800" dirty="0" smtClean="0"/>
          </a:p>
          <a:p>
            <a:pPr>
              <a:buBlip>
                <a:blip r:embed="rId2"/>
              </a:buBlip>
            </a:pPr>
            <a:r>
              <a:rPr lang="en-US" sz="1800" dirty="0" smtClean="0"/>
              <a:t>The study was carried out during the </a:t>
            </a:r>
            <a:r>
              <a:rPr lang="en-US" sz="1800" dirty="0" smtClean="0"/>
              <a:t>first two weeks of </a:t>
            </a:r>
            <a:r>
              <a:rPr lang="en-US" sz="1800" dirty="0" smtClean="0"/>
              <a:t> weeks of February, </a:t>
            </a:r>
            <a:r>
              <a:rPr lang="en-US" sz="1800" dirty="0" smtClean="0"/>
              <a:t>2010.</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idx="1"/>
          </p:nvPr>
        </p:nvSpPr>
        <p:spPr bwMode="auto">
          <a:xfrm>
            <a:off x="457200" y="990600"/>
            <a:ext cx="8229600" cy="5135563"/>
          </a:xfrm>
          <a:noFill/>
          <a:ln>
            <a:miter lim="800000"/>
            <a:headEnd/>
            <a:tailEnd/>
          </a:ln>
        </p:spPr>
        <p:txBody>
          <a:bodyPr vert="horz" wrap="square" lIns="91440" tIns="45720" rIns="91440" bIns="45720" numCol="1" anchor="t" anchorCtr="0" compatLnSpc="1">
            <a:prstTxWarp prst="textNoShape">
              <a:avLst/>
            </a:prstTxWarp>
          </a:bodyPr>
          <a:lstStyle/>
          <a:p>
            <a:pPr>
              <a:buBlip>
                <a:blip r:embed="rId2"/>
              </a:buBlip>
            </a:pPr>
            <a:endParaRPr lang="en-US" sz="1800" dirty="0" smtClean="0"/>
          </a:p>
          <a:p>
            <a:pPr>
              <a:buBlip>
                <a:blip r:embed="rId2"/>
              </a:buBlip>
            </a:pPr>
            <a:r>
              <a:rPr lang="en-GB" sz="1800" dirty="0" smtClean="0"/>
              <a:t>The modified, multi-stage random probability sampling approach was employed for this study. The rationale for this is to avert any known form of bias that may affect the accuracy of data collected.</a:t>
            </a:r>
          </a:p>
          <a:p>
            <a:pPr>
              <a:buNone/>
            </a:pPr>
            <a:endParaRPr lang="en-GB" sz="1800" dirty="0" smtClean="0"/>
          </a:p>
          <a:p>
            <a:pPr>
              <a:buBlip>
                <a:blip r:embed="rId2"/>
              </a:buBlip>
            </a:pPr>
            <a:r>
              <a:rPr lang="en-GB" sz="1800" dirty="0" smtClean="0"/>
              <a:t> The sample selection involved a 5-stage design as shown below:</a:t>
            </a:r>
          </a:p>
          <a:p>
            <a:pPr marL="865188" lvl="1" eaLnBrk="1" hangingPunct="1">
              <a:spcAft>
                <a:spcPct val="20000"/>
              </a:spcAft>
              <a:buFont typeface="Wingdings" pitchFamily="2" charset="2"/>
              <a:buNone/>
            </a:pPr>
            <a:r>
              <a:rPr lang="en-GB" sz="1800" dirty="0" smtClean="0"/>
              <a:t>   Stage 1   - Delineation of each area to be sampled into smaller units of </a:t>
            </a:r>
          </a:p>
          <a:p>
            <a:pPr marL="865188" lvl="1" eaLnBrk="1" hangingPunct="1">
              <a:spcAft>
                <a:spcPct val="20000"/>
              </a:spcAft>
              <a:buFont typeface="Wingdings" pitchFamily="2" charset="2"/>
              <a:buNone/>
            </a:pPr>
            <a:r>
              <a:rPr lang="en-GB" sz="1800" dirty="0" smtClean="0"/>
              <a:t>                      near equal proportions known as sectors.</a:t>
            </a:r>
          </a:p>
          <a:p>
            <a:pPr marL="865188" lvl="1" eaLnBrk="1" hangingPunct="1">
              <a:spcAft>
                <a:spcPct val="20000"/>
              </a:spcAft>
              <a:buFont typeface="Wingdings" pitchFamily="2" charset="2"/>
              <a:buNone/>
            </a:pPr>
            <a:r>
              <a:rPr lang="en-GB" sz="1800" dirty="0" smtClean="0"/>
              <a:t>   Stage 2   - Random selection of sectors.</a:t>
            </a:r>
          </a:p>
          <a:p>
            <a:pPr marL="865188" lvl="1" eaLnBrk="1" hangingPunct="1">
              <a:spcAft>
                <a:spcPct val="20000"/>
              </a:spcAft>
              <a:buFont typeface="Wingdings" pitchFamily="2" charset="2"/>
              <a:buNone/>
            </a:pPr>
            <a:r>
              <a:rPr lang="en-GB" sz="1800" dirty="0" smtClean="0"/>
              <a:t>   Stage 3   - Random selection of dwelling structures.</a:t>
            </a:r>
          </a:p>
          <a:p>
            <a:pPr marL="865188" lvl="1" eaLnBrk="1" hangingPunct="1">
              <a:spcAft>
                <a:spcPct val="20000"/>
              </a:spcAft>
              <a:buFont typeface="Wingdings" pitchFamily="2" charset="2"/>
              <a:buNone/>
            </a:pPr>
            <a:r>
              <a:rPr lang="en-GB" sz="1800" dirty="0" smtClean="0"/>
              <a:t>   Stage 4   - Random selection of household units (i.e. residential units 		               within each dwelling structure).</a:t>
            </a:r>
          </a:p>
          <a:p>
            <a:pPr marL="865188" lvl="1" eaLnBrk="1" hangingPunct="1">
              <a:spcAft>
                <a:spcPct val="20000"/>
              </a:spcAft>
              <a:buFont typeface="Wingdings" pitchFamily="2" charset="2"/>
              <a:buNone/>
            </a:pPr>
            <a:r>
              <a:rPr lang="en-GB" sz="1800" dirty="0" smtClean="0"/>
              <a:t>   Stage 5   - Finally, random selection of individuals to be interviewed.</a:t>
            </a:r>
          </a:p>
        </p:txBody>
      </p:sp>
      <p:sp>
        <p:nvSpPr>
          <p:cNvPr id="6" name="TextBox 5"/>
          <p:cNvSpPr txBox="1"/>
          <p:nvPr/>
        </p:nvSpPr>
        <p:spPr>
          <a:xfrm>
            <a:off x="2895600" y="381000"/>
            <a:ext cx="3048000" cy="461665"/>
          </a:xfrm>
          <a:prstGeom prst="rect">
            <a:avLst/>
          </a:prstGeom>
          <a:noFill/>
        </p:spPr>
        <p:txBody>
          <a:bodyPr wrap="square" rtlCol="0">
            <a:spAutoFit/>
          </a:bodyPr>
          <a:lstStyle/>
          <a:p>
            <a:r>
              <a:rPr lang="en-US" sz="2400" b="1" dirty="0" smtClean="0"/>
              <a:t>        Sample Design</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2"/>
          <p:cNvGrpSpPr>
            <a:grpSpLocks noChangeAspect="1"/>
          </p:cNvGrpSpPr>
          <p:nvPr/>
        </p:nvGrpSpPr>
        <p:grpSpPr bwMode="auto">
          <a:xfrm>
            <a:off x="1631888" y="1421125"/>
            <a:ext cx="6699374" cy="5342285"/>
            <a:chOff x="1611" y="917"/>
            <a:chExt cx="2494" cy="2598"/>
          </a:xfrm>
        </p:grpSpPr>
        <p:sp>
          <p:nvSpPr>
            <p:cNvPr id="9" name="_s3076"/>
            <p:cNvSpPr>
              <a:spLocks noChangeArrowheads="1" noTextEdit="1"/>
            </p:cNvSpPr>
            <p:nvPr/>
          </p:nvSpPr>
          <p:spPr bwMode="auto">
            <a:xfrm>
              <a:off x="1935" y="917"/>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en-US"/>
            </a:p>
          </p:txBody>
        </p:sp>
        <p:sp>
          <p:nvSpPr>
            <p:cNvPr id="10" name="_s3077"/>
            <p:cNvSpPr>
              <a:spLocks noChangeArrowheads="1" noTextEdit="1"/>
            </p:cNvSpPr>
            <p:nvPr/>
          </p:nvSpPr>
          <p:spPr bwMode="auto">
            <a:xfrm rot="7200000">
              <a:off x="2188"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lgn="ctr">
              <a:solidFill>
                <a:schemeClr val="tx1"/>
              </a:solidFill>
              <a:miter lim="800000"/>
              <a:headEnd/>
              <a:tailEnd/>
            </a:ln>
            <a:effectLst/>
          </p:spPr>
          <p:txBody>
            <a:bodyPr vert="horz" wrap="square" lIns="0" tIns="0" rIns="0" bIns="0" numCol="1" anchor="ctr" anchorCtr="0" compatLnSpc="1">
              <a:prstTxWarp prst="textNoShape">
                <a:avLst/>
              </a:prstTxWarp>
            </a:bodyPr>
            <a:lstStyle/>
            <a:p>
              <a:endParaRPr lang="en-US"/>
            </a:p>
          </p:txBody>
        </p:sp>
        <p:sp>
          <p:nvSpPr>
            <p:cNvPr id="11" name="_s3078"/>
            <p:cNvSpPr>
              <a:spLocks noChangeArrowheads="1" noTextEdit="1"/>
            </p:cNvSpPr>
            <p:nvPr/>
          </p:nvSpPr>
          <p:spPr bwMode="auto">
            <a:xfrm rot="14400000">
              <a:off x="1682"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lgn="ctr">
              <a:solidFill>
                <a:schemeClr val="tx1"/>
              </a:solidFill>
              <a:miter lim="800000"/>
              <a:headEnd/>
              <a:tailEnd/>
            </a:ln>
            <a:effectLst/>
          </p:spPr>
          <p:txBody>
            <a:bodyPr vert="horz" wrap="square" lIns="0" tIns="0" rIns="0" bIns="0" numCol="1" anchor="ctr" anchorCtr="0" compatLnSpc="1">
              <a:prstTxWarp prst="textNoShape">
                <a:avLst/>
              </a:prstTxWarp>
            </a:bodyPr>
            <a:lstStyle/>
            <a:p>
              <a:endParaRPr lang="en-US"/>
            </a:p>
          </p:txBody>
        </p:sp>
        <p:sp>
          <p:nvSpPr>
            <p:cNvPr id="12" name="_s3079"/>
            <p:cNvSpPr>
              <a:spLocks noChangeArrowheads="1"/>
            </p:cNvSpPr>
            <p:nvPr/>
          </p:nvSpPr>
          <p:spPr bwMode="auto">
            <a:xfrm>
              <a:off x="3364" y="1255"/>
              <a:ext cx="741" cy="741"/>
            </a:xfrm>
            <a:prstGeom prst="rect">
              <a:avLst/>
            </a:prstGeom>
            <a:noFill/>
            <a:ln w="9525" algn="ctr">
              <a:noFill/>
              <a:miter lim="800000"/>
              <a:headEnd/>
              <a:tailEnd/>
            </a:ln>
            <a:effectLst/>
          </p:spPr>
          <p:txBody>
            <a:bodyPr vert="horz" wrap="none" lIns="0" tIns="0" rIns="0" bIns="0" numCol="1" anchor="ctr" anchorCtr="0" compatLnSpc="1">
              <a:prstTxWarp prst="textNoShape">
                <a:avLst/>
              </a:prstTxWarp>
            </a:bodyPr>
            <a:lstStyle/>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sng" strike="noStrike" cap="none" normalizeH="0" baseline="0" dirty="0" smtClean="0">
                  <a:ln>
                    <a:noFill/>
                  </a:ln>
                  <a:solidFill>
                    <a:schemeClr val="tx1"/>
                  </a:solidFill>
                  <a:effectLst/>
                  <a:latin typeface="Arial" charset="0"/>
                  <a:cs typeface="Arial" charset="0"/>
                </a:rPr>
                <a:t>GENDER</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Male                –   </a:t>
              </a:r>
              <a:r>
                <a:rPr lang="en-GB" sz="1500" b="1" dirty="0" smtClean="0">
                  <a:latin typeface="Arial" charset="0"/>
                  <a:cs typeface="Arial" charset="0"/>
                </a:rPr>
                <a:t>109</a:t>
              </a: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Female           –    116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p:txBody>
        </p:sp>
        <p:sp>
          <p:nvSpPr>
            <p:cNvPr id="13" name="_s3080"/>
            <p:cNvSpPr>
              <a:spLocks noChangeArrowheads="1"/>
            </p:cNvSpPr>
            <p:nvPr/>
          </p:nvSpPr>
          <p:spPr bwMode="auto">
            <a:xfrm>
              <a:off x="2489" y="2672"/>
              <a:ext cx="741" cy="843"/>
            </a:xfrm>
            <a:prstGeom prst="rect">
              <a:avLst/>
            </a:prstGeom>
            <a:noFill/>
            <a:ln w="9525" algn="ctr">
              <a:noFill/>
              <a:miter lim="800000"/>
              <a:headEnd/>
              <a:tailEnd/>
            </a:ln>
            <a:effectLst/>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lang="en-GB" sz="1500" b="1" dirty="0" smtClean="0">
                  <a:latin typeface="Arial" charset="0"/>
                  <a:cs typeface="Arial" charset="0"/>
                </a:rPr>
                <a:t>           </a:t>
              </a:r>
              <a:r>
                <a:rPr kumimoji="0" lang="en-GB" sz="1500" b="1" i="0" u="none" strike="noStrike" cap="none" normalizeH="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lang="en-GB" sz="1500" b="1" baseline="0" dirty="0" smtClean="0">
                  <a:latin typeface="Arial" charset="0"/>
                  <a:cs typeface="Arial" charset="0"/>
                </a:rPr>
                <a:t>          </a:t>
              </a:r>
              <a:r>
                <a:rPr kumimoji="0" lang="en-GB" sz="1500" b="1" i="0" u="sng" strike="noStrike" cap="none" normalizeH="0" baseline="0" dirty="0" smtClean="0">
                  <a:ln>
                    <a:noFill/>
                  </a:ln>
                  <a:solidFill>
                    <a:schemeClr val="tx1"/>
                  </a:solidFill>
                  <a:effectLst/>
                  <a:latin typeface="Arial" charset="0"/>
                  <a:cs typeface="Arial" charset="0"/>
                </a:rPr>
                <a:t>AGE</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0"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baseline="0" dirty="0" smtClean="0">
                  <a:ln>
                    <a:noFill/>
                  </a:ln>
                  <a:solidFill>
                    <a:schemeClr val="tx1"/>
                  </a:solidFill>
                  <a:effectLst/>
                  <a:latin typeface="Arial" charset="0"/>
                  <a:cs typeface="Arial" charset="0"/>
                </a:rPr>
                <a:t> 16 – 25  –     47</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26 – 35  –     63</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36 – 45  –     </a:t>
              </a:r>
              <a:r>
                <a:rPr kumimoji="0" lang="en-GB" sz="1500" b="1" i="0" u="none" strike="noStrike" cap="none" normalizeH="0" dirty="0" smtClean="0">
                  <a:ln>
                    <a:noFill/>
                  </a:ln>
                  <a:solidFill>
                    <a:schemeClr val="tx1"/>
                  </a:solidFill>
                  <a:effectLst/>
                  <a:latin typeface="Arial" charset="0"/>
                  <a:cs typeface="Arial" charset="0"/>
                </a:rPr>
                <a:t>70</a:t>
              </a: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lang="en-GB" sz="1500" b="1" dirty="0" smtClean="0">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45 +     </a:t>
              </a:r>
              <a:r>
                <a:rPr kumimoji="0" lang="en-GB" sz="1500" b="1" i="0" u="none" strike="noStrike" cap="none" normalizeH="0" dirty="0" smtClean="0">
                  <a:ln>
                    <a:noFill/>
                  </a:ln>
                  <a:solidFill>
                    <a:schemeClr val="tx1"/>
                  </a:solidFill>
                  <a:effectLst/>
                  <a:latin typeface="Arial" charset="0"/>
                  <a:cs typeface="Arial" charset="0"/>
                </a:rPr>
                <a:t> –      45       </a:t>
              </a: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0" i="0" u="none" strike="noStrike" cap="none" normalizeH="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p:txBody>
        </p:sp>
        <p:sp>
          <p:nvSpPr>
            <p:cNvPr id="14" name="_s3081"/>
            <p:cNvSpPr>
              <a:spLocks noChangeArrowheads="1"/>
            </p:cNvSpPr>
            <p:nvPr/>
          </p:nvSpPr>
          <p:spPr bwMode="auto">
            <a:xfrm>
              <a:off x="1611" y="1256"/>
              <a:ext cx="741" cy="741"/>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400" b="1" i="0" u="sng" strike="noStrike" cap="none" normalizeH="0" baseline="0" dirty="0" smtClean="0">
                  <a:ln>
                    <a:noFill/>
                  </a:ln>
                  <a:solidFill>
                    <a:schemeClr val="tx1"/>
                  </a:solidFill>
                  <a:effectLst/>
                  <a:latin typeface="Arial" charset="0"/>
                </a:rPr>
                <a:t>LOCATION (LAGOS)</a:t>
              </a:r>
              <a:endParaRPr kumimoji="0" lang="en-GB" sz="14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0"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baseline="0" dirty="0" err="1" smtClean="0">
                  <a:ln>
                    <a:noFill/>
                  </a:ln>
                  <a:solidFill>
                    <a:schemeClr val="tx1"/>
                  </a:solidFill>
                  <a:effectLst/>
                  <a:latin typeface="Arial" charset="0"/>
                  <a:cs typeface="Arial" charset="0"/>
                </a:rPr>
                <a:t>Ikeja</a:t>
              </a:r>
              <a:r>
                <a:rPr kumimoji="0" lang="en-GB" sz="1500" b="1" i="0" u="none" strike="noStrike" cap="none" normalizeH="0" baseline="0" dirty="0" smtClean="0">
                  <a:ln>
                    <a:noFill/>
                  </a:ln>
                  <a:solidFill>
                    <a:schemeClr val="tx1"/>
                  </a:solidFill>
                  <a:effectLst/>
                  <a:latin typeface="Arial" charset="0"/>
                  <a:cs typeface="Arial" charset="0"/>
                </a:rPr>
                <a:t>       –  63</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baseline="0" dirty="0" err="1" smtClean="0">
                  <a:ln>
                    <a:noFill/>
                  </a:ln>
                  <a:solidFill>
                    <a:schemeClr val="tx1"/>
                  </a:solidFill>
                  <a:effectLst/>
                  <a:latin typeface="Arial" charset="0"/>
                  <a:cs typeface="Arial" charset="0"/>
                </a:rPr>
                <a:t>Surulere</a:t>
              </a:r>
              <a:r>
                <a:rPr kumimoji="0" lang="en-GB" sz="1500" b="1" i="0" u="none" strike="noStrike" cap="none" normalizeH="0" baseline="0" dirty="0" smtClean="0">
                  <a:ln>
                    <a:noFill/>
                  </a:ln>
                  <a:solidFill>
                    <a:schemeClr val="tx1"/>
                  </a:solidFill>
                  <a:effectLst/>
                  <a:latin typeface="Arial" charset="0"/>
                  <a:cs typeface="Arial" charset="0"/>
                </a:rPr>
                <a:t> –  55</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baseline="0" dirty="0" err="1" smtClean="0">
                  <a:ln>
                    <a:noFill/>
                  </a:ln>
                  <a:solidFill>
                    <a:schemeClr val="tx1"/>
                  </a:solidFill>
                  <a:effectLst/>
                  <a:latin typeface="Arial" charset="0"/>
                  <a:cs typeface="Arial" charset="0"/>
                </a:rPr>
                <a:t>Yaba</a:t>
              </a:r>
              <a:r>
                <a:rPr kumimoji="0" lang="en-GB" sz="1500" b="1" i="0" u="none" strike="noStrike" cap="none" normalizeH="0" baseline="0" dirty="0" smtClean="0">
                  <a:ln>
                    <a:noFill/>
                  </a:ln>
                  <a:solidFill>
                    <a:schemeClr val="tx1"/>
                  </a:solidFill>
                  <a:effectLst/>
                  <a:latin typeface="Arial" charset="0"/>
                  <a:cs typeface="Arial" charset="0"/>
                </a:rPr>
                <a:t>       –  52</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a:t>
              </a:r>
              <a:r>
                <a:rPr lang="en-GB" sz="1500" b="1" dirty="0" smtClean="0">
                  <a:latin typeface="Arial" charset="0"/>
                  <a:cs typeface="Arial" charset="0"/>
                </a:rPr>
                <a:t>V.I/</a:t>
              </a:r>
              <a:r>
                <a:rPr lang="en-GB" sz="1500" b="1" dirty="0" err="1" smtClean="0">
                  <a:latin typeface="Arial" charset="0"/>
                  <a:cs typeface="Arial" charset="0"/>
                </a:rPr>
                <a:t>Ikoyi</a:t>
              </a:r>
              <a:r>
                <a:rPr kumimoji="0" lang="en-GB" sz="1500" b="1" i="0" u="none" strike="noStrike" cap="none" normalizeH="0" baseline="0" dirty="0" smtClean="0">
                  <a:ln>
                    <a:noFill/>
                  </a:ln>
                  <a:solidFill>
                    <a:schemeClr val="tx1"/>
                  </a:solidFill>
                  <a:effectLst/>
                  <a:latin typeface="Arial" charset="0"/>
                  <a:cs typeface="Arial" charset="0"/>
                </a:rPr>
                <a:t>   –  55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p:txBody>
        </p:sp>
      </p:grpSp>
      <p:sp>
        <p:nvSpPr>
          <p:cNvPr id="6" name="Oval 11"/>
          <p:cNvSpPr>
            <a:spLocks noChangeArrowheads="1"/>
          </p:cNvSpPr>
          <p:nvPr/>
        </p:nvSpPr>
        <p:spPr bwMode="auto">
          <a:xfrm>
            <a:off x="3962400" y="2667000"/>
            <a:ext cx="1981200" cy="1727200"/>
          </a:xfrm>
          <a:prstGeom prst="ellipse">
            <a:avLst/>
          </a:prstGeom>
          <a:solidFill>
            <a:srgbClr val="FFFF99"/>
          </a:solidFill>
          <a:ln w="9525">
            <a:solidFill>
              <a:schemeClr val="tx1"/>
            </a:solidFill>
            <a:round/>
            <a:headEnd/>
            <a:tailEnd/>
          </a:ln>
          <a:effectLst/>
        </p:spPr>
        <p:txBody>
          <a:bodyPr wrap="none" anchor="ctr"/>
          <a:lstStyle/>
          <a:p>
            <a:pPr algn="ctr"/>
            <a:endParaRPr lang="en-GB" sz="1800" dirty="0">
              <a:solidFill>
                <a:schemeClr val="bg1"/>
              </a:solidFill>
              <a:latin typeface="Arial" charset="0"/>
              <a:cs typeface="Arial" charset="0"/>
            </a:endParaRPr>
          </a:p>
          <a:p>
            <a:pPr algn="ctr"/>
            <a:r>
              <a:rPr lang="en-GB" sz="1800" dirty="0" smtClean="0">
                <a:latin typeface="Arial" charset="0"/>
                <a:cs typeface="Arial" charset="0"/>
              </a:rPr>
              <a:t>225</a:t>
            </a:r>
            <a:endParaRPr lang="en-GB" sz="1800" dirty="0">
              <a:latin typeface="Arial" charset="0"/>
              <a:cs typeface="Arial" charset="0"/>
            </a:endParaRPr>
          </a:p>
          <a:p>
            <a:pPr algn="ctr"/>
            <a:r>
              <a:rPr lang="en-GB" sz="1800" dirty="0">
                <a:latin typeface="Arial" charset="0"/>
                <a:cs typeface="Arial" charset="0"/>
              </a:rPr>
              <a:t>Respondents</a:t>
            </a:r>
          </a:p>
          <a:p>
            <a:pPr algn="ctr"/>
            <a:endParaRPr lang="en-GB" sz="1800" dirty="0">
              <a:latin typeface="Arial" charset="0"/>
              <a:cs typeface="Arial" charset="0"/>
            </a:endParaRPr>
          </a:p>
        </p:txBody>
      </p:sp>
      <p:sp>
        <p:nvSpPr>
          <p:cNvPr id="7" name="Rectangle 6"/>
          <p:cNvSpPr/>
          <p:nvPr/>
        </p:nvSpPr>
        <p:spPr>
          <a:xfrm>
            <a:off x="990600" y="381000"/>
            <a:ext cx="7620000" cy="369332"/>
          </a:xfrm>
          <a:prstGeom prst="rect">
            <a:avLst/>
          </a:prstGeom>
        </p:spPr>
        <p:txBody>
          <a:bodyPr wrap="square">
            <a:spAutoFit/>
          </a:bodyPr>
          <a:lstStyle/>
          <a:p>
            <a:r>
              <a:rPr lang="en-US" b="1" dirty="0" smtClean="0"/>
              <a:t>                         Achieved Sample Structure (Respondents’ Profile)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bwMode="auto">
          <a:xfrm>
            <a:off x="152400" y="274638"/>
            <a:ext cx="8305800" cy="792162"/>
          </a:xfrm>
          <a:noFill/>
          <a:ln cap="flat" algn="ctr">
            <a:miter lim="800000"/>
            <a:headEnd/>
            <a:tailEnd/>
          </a:ln>
        </p:spPr>
        <p:txBody>
          <a:bodyPr vert="horz" wrap="square" lIns="91440" tIns="45720" rIns="91440" bIns="45720" numCol="1" anchor="ctr" anchorCtr="0" compatLnSpc="1">
            <a:prstTxWarp prst="textNoShape">
              <a:avLst/>
            </a:prstTxWarp>
          </a:bodyPr>
          <a:lstStyle/>
          <a:p>
            <a:r>
              <a:rPr lang="en-US" sz="2000" b="1" dirty="0" smtClean="0"/>
              <a:t>            Achieved </a:t>
            </a:r>
            <a:r>
              <a:rPr lang="en-US" sz="2000" b="1" dirty="0"/>
              <a:t>Sample Structure (Respondents’ Profile</a:t>
            </a:r>
            <a:r>
              <a:rPr lang="en-US" sz="2000" b="1" dirty="0" smtClean="0"/>
              <a:t>)</a:t>
            </a:r>
            <a:endParaRPr lang="en-GB" sz="2000" b="1" dirty="0"/>
          </a:p>
        </p:txBody>
      </p:sp>
      <p:grpSp>
        <p:nvGrpSpPr>
          <p:cNvPr id="7" name="Diagram 2"/>
          <p:cNvGrpSpPr>
            <a:grpSpLocks noChangeAspect="1"/>
          </p:cNvGrpSpPr>
          <p:nvPr/>
        </p:nvGrpSpPr>
        <p:grpSpPr bwMode="auto">
          <a:xfrm>
            <a:off x="1723858" y="1419238"/>
            <a:ext cx="6915483" cy="5203749"/>
            <a:chOff x="1611" y="917"/>
            <a:chExt cx="2494" cy="2598"/>
          </a:xfrm>
        </p:grpSpPr>
        <p:sp>
          <p:nvSpPr>
            <p:cNvPr id="8" name="_s2052"/>
            <p:cNvSpPr>
              <a:spLocks noChangeArrowheads="1" noTextEdit="1"/>
            </p:cNvSpPr>
            <p:nvPr/>
          </p:nvSpPr>
          <p:spPr bwMode="auto">
            <a:xfrm>
              <a:off x="1935" y="917"/>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9" name="_s2053"/>
            <p:cNvSpPr>
              <a:spLocks noChangeArrowheads="1" noTextEdit="1"/>
            </p:cNvSpPr>
            <p:nvPr/>
          </p:nvSpPr>
          <p:spPr bwMode="auto">
            <a:xfrm rot="7200000">
              <a:off x="2188"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0" name="_s2054"/>
            <p:cNvSpPr>
              <a:spLocks noChangeArrowheads="1" noTextEdit="1"/>
            </p:cNvSpPr>
            <p:nvPr/>
          </p:nvSpPr>
          <p:spPr bwMode="auto">
            <a:xfrm rot="14400000">
              <a:off x="1682"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00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1" name="_s2055"/>
            <p:cNvSpPr>
              <a:spLocks noChangeArrowheads="1"/>
            </p:cNvSpPr>
            <p:nvPr/>
          </p:nvSpPr>
          <p:spPr bwMode="auto">
            <a:xfrm>
              <a:off x="3364" y="1255"/>
              <a:ext cx="741" cy="741"/>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l" defTabSz="914400" rtl="0" eaLnBrk="1" fontAlgn="base" latinLnBrk="0" hangingPunct="1">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charset="0"/>
                </a:rPr>
                <a:t>  </a:t>
              </a:r>
              <a:r>
                <a:rPr kumimoji="0" lang="en-GB" sz="1500" b="1" i="0" u="sng" strike="noStrike" cap="none" normalizeH="0" baseline="0" dirty="0" smtClean="0">
                  <a:ln>
                    <a:noFill/>
                  </a:ln>
                  <a:solidFill>
                    <a:schemeClr val="tx1"/>
                  </a:solidFill>
                  <a:effectLst/>
                  <a:latin typeface="Arial" charset="0"/>
                </a:rPr>
                <a:t>EDUC. BACKGROUND</a:t>
              </a:r>
            </a:p>
            <a:p>
              <a:pPr marL="179388" marR="0" lvl="0" indent="-179388" algn="l" defTabSz="914400" rtl="0" eaLnBrk="1" fontAlgn="base" latinLnBrk="0" hangingPunct="1">
                <a:lnSpc>
                  <a:spcPct val="100000"/>
                </a:lnSpc>
                <a:spcBef>
                  <a:spcPct val="0"/>
                </a:spcBef>
                <a:spcAft>
                  <a:spcPct val="0"/>
                </a:spcAft>
                <a:buClrTx/>
                <a:buSzTx/>
                <a:buFontTx/>
                <a:buNone/>
                <a:tabLst/>
              </a:pPr>
              <a:r>
                <a:rPr kumimoji="0" lang="en-GB" sz="1500" b="0" i="0" u="none" strike="noStrike" cap="none" normalizeH="0" baseline="0" dirty="0" smtClean="0">
                  <a:ln>
                    <a:noFill/>
                  </a:ln>
                  <a:solidFill>
                    <a:schemeClr val="tx1"/>
                  </a:solidFill>
                  <a:effectLst/>
                  <a:latin typeface="Arial" charset="0"/>
                </a:rPr>
                <a:t>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OND/Dip.   ,,       –  </a:t>
              </a:r>
              <a:r>
                <a:rPr lang="en-GB" sz="1500" b="1" dirty="0" smtClean="0">
                  <a:latin typeface="Arial" charset="0"/>
                </a:rPr>
                <a:t>  89</a:t>
              </a: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HND/BSc.  ,,       –  </a:t>
              </a:r>
              <a:r>
                <a:rPr lang="en-GB" sz="1500" b="1" dirty="0" smtClean="0">
                  <a:latin typeface="Arial" charset="0"/>
                </a:rPr>
                <a:t>109</a:t>
              </a: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MSc./PHD           –    27</a:t>
              </a:r>
            </a:p>
          </p:txBody>
        </p:sp>
        <p:sp>
          <p:nvSpPr>
            <p:cNvPr id="12" name="_s2056"/>
            <p:cNvSpPr>
              <a:spLocks noChangeArrowheads="1"/>
            </p:cNvSpPr>
            <p:nvPr/>
          </p:nvSpPr>
          <p:spPr bwMode="auto">
            <a:xfrm>
              <a:off x="2489" y="2774"/>
              <a:ext cx="741" cy="741"/>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500" b="0" i="0" u="none" strike="noStrike" cap="none" normalizeH="0" baseline="0" smtClean="0">
                  <a:ln>
                    <a:noFill/>
                  </a:ln>
                  <a:solidFill>
                    <a:schemeClr val="tx1"/>
                  </a:solidFill>
                  <a:effectLst/>
                  <a:latin typeface="Arial" charset="0"/>
                </a:rPr>
                <a:t>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smtClean="0">
                <a:ln>
                  <a:noFill/>
                </a:ln>
                <a:solidFill>
                  <a:schemeClr val="tx1"/>
                </a:solidFill>
                <a:effectLst/>
                <a:latin typeface="Arial" charset="0"/>
              </a:endParaRPr>
            </a:p>
          </p:txBody>
        </p:sp>
        <p:sp>
          <p:nvSpPr>
            <p:cNvPr id="13" name="_s2057"/>
            <p:cNvSpPr>
              <a:spLocks noChangeArrowheads="1"/>
            </p:cNvSpPr>
            <p:nvPr/>
          </p:nvSpPr>
          <p:spPr bwMode="auto">
            <a:xfrm>
              <a:off x="1611" y="1256"/>
              <a:ext cx="741" cy="741"/>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dirty="0" smtClean="0">
                  <a:ln>
                    <a:noFill/>
                  </a:ln>
                  <a:solidFill>
                    <a:schemeClr val="tx1"/>
                  </a:solidFill>
                  <a:effectLst/>
                  <a:latin typeface="Arial" charset="0"/>
                </a:rPr>
                <a:t>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charset="0"/>
                </a:rPr>
                <a:t>    </a:t>
              </a:r>
              <a:r>
                <a:rPr kumimoji="0" lang="en-GB" sz="1500" b="1" i="0" u="sng" strike="noStrike" cap="none" normalizeH="0" baseline="0" dirty="0" smtClean="0">
                  <a:ln>
                    <a:noFill/>
                  </a:ln>
                  <a:solidFill>
                    <a:schemeClr val="tx1"/>
                  </a:solidFill>
                  <a:effectLst/>
                  <a:latin typeface="Arial" charset="0"/>
                </a:rPr>
                <a:t>SOCIAL CLASS</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1" i="0" u="sng"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0" i="0" u="none" strike="noStrike" cap="none" normalizeH="0" baseline="0" dirty="0" smtClean="0">
                  <a:ln>
                    <a:noFill/>
                  </a:ln>
                  <a:solidFill>
                    <a:schemeClr val="tx1"/>
                  </a:solidFill>
                  <a:effectLst/>
                  <a:latin typeface="Arial" charset="0"/>
                </a:rPr>
                <a:t> </a:t>
              </a:r>
              <a:r>
                <a:rPr kumimoji="0" lang="en-GB" sz="1500" b="1" i="0" u="none" strike="noStrike" cap="none" normalizeH="0" baseline="0" dirty="0" smtClean="0">
                  <a:ln>
                    <a:noFill/>
                  </a:ln>
                  <a:solidFill>
                    <a:schemeClr val="tx1"/>
                  </a:solidFill>
                  <a:effectLst/>
                  <a:latin typeface="Arial" charset="0"/>
                </a:rPr>
                <a:t>AB      –    34  </a:t>
              </a: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 C        –   112</a:t>
              </a: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 D        –     79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p:txBody>
        </p:sp>
      </p:grpSp>
      <p:sp>
        <p:nvSpPr>
          <p:cNvPr id="123915" name="Oval 11"/>
          <p:cNvSpPr>
            <a:spLocks noChangeArrowheads="1"/>
          </p:cNvSpPr>
          <p:nvPr/>
        </p:nvSpPr>
        <p:spPr bwMode="auto">
          <a:xfrm>
            <a:off x="4038600" y="2708275"/>
            <a:ext cx="1981200" cy="1727200"/>
          </a:xfrm>
          <a:prstGeom prst="ellipse">
            <a:avLst/>
          </a:prstGeom>
          <a:solidFill>
            <a:srgbClr val="FFFF99"/>
          </a:solidFill>
          <a:ln w="9525">
            <a:solidFill>
              <a:schemeClr val="tx1"/>
            </a:solidFill>
            <a:round/>
            <a:headEnd/>
            <a:tailEnd/>
          </a:ln>
          <a:effectLst/>
        </p:spPr>
        <p:txBody>
          <a:bodyPr wrap="none" anchor="ctr"/>
          <a:lstStyle/>
          <a:p>
            <a:pPr algn="ctr"/>
            <a:endParaRPr lang="en-GB" dirty="0">
              <a:latin typeface="Arial" charset="0"/>
              <a:cs typeface="Arial" charset="0"/>
            </a:endParaRPr>
          </a:p>
          <a:p>
            <a:pPr algn="ctr"/>
            <a:r>
              <a:rPr lang="en-GB" sz="1800" dirty="0" smtClean="0">
                <a:latin typeface="Arial" charset="0"/>
                <a:cs typeface="Arial" charset="0"/>
              </a:rPr>
              <a:t>225</a:t>
            </a:r>
            <a:endParaRPr lang="en-GB" sz="1800" b="1" dirty="0">
              <a:latin typeface="Arial" charset="0"/>
              <a:cs typeface="Arial" charset="0"/>
            </a:endParaRPr>
          </a:p>
          <a:p>
            <a:pPr algn="ctr"/>
            <a:r>
              <a:rPr lang="en-GB" sz="1800" dirty="0">
                <a:latin typeface="Arial" charset="0"/>
                <a:cs typeface="Arial" charset="0"/>
              </a:rPr>
              <a:t>Respondents</a:t>
            </a:r>
          </a:p>
          <a:p>
            <a:pPr algn="ctr"/>
            <a:endParaRPr lang="en-GB" sz="1800" dirty="0">
              <a:solidFill>
                <a:schemeClr val="bg1"/>
              </a:solidFill>
              <a:latin typeface="Arial" charset="0"/>
              <a:cs typeface="Arial" charset="0"/>
            </a:endParaRPr>
          </a:p>
        </p:txBody>
      </p:sp>
      <p:sp>
        <p:nvSpPr>
          <p:cNvPr id="123916" name="Text Box 12"/>
          <p:cNvSpPr txBox="1">
            <a:spLocks noChangeArrowheads="1"/>
          </p:cNvSpPr>
          <p:nvPr/>
        </p:nvSpPr>
        <p:spPr bwMode="auto">
          <a:xfrm>
            <a:off x="6156325" y="3081338"/>
            <a:ext cx="184150" cy="274637"/>
          </a:xfrm>
          <a:prstGeom prst="rect">
            <a:avLst/>
          </a:prstGeom>
          <a:noFill/>
          <a:ln w="9525">
            <a:noFill/>
            <a:miter lim="800000"/>
            <a:headEnd/>
            <a:tailEnd/>
          </a:ln>
          <a:effectLst/>
        </p:spPr>
        <p:txBody>
          <a:bodyPr wrap="none">
            <a:spAutoFit/>
          </a:bodyPr>
          <a:lstStyle/>
          <a:p>
            <a:endParaRPr lang="en-US" sz="1200">
              <a:latin typeface="Arial" charset="0"/>
              <a:cs typeface="Arial" charset="0"/>
            </a:endParaRPr>
          </a:p>
        </p:txBody>
      </p:sp>
      <p:sp>
        <p:nvSpPr>
          <p:cNvPr id="123917" name="Text Box 13"/>
          <p:cNvSpPr txBox="1">
            <a:spLocks noChangeArrowheads="1"/>
          </p:cNvSpPr>
          <p:nvPr/>
        </p:nvSpPr>
        <p:spPr bwMode="auto">
          <a:xfrm>
            <a:off x="3505200" y="4506913"/>
            <a:ext cx="3636963" cy="3385542"/>
          </a:xfrm>
          <a:prstGeom prst="rect">
            <a:avLst/>
          </a:prstGeom>
          <a:noFill/>
          <a:ln w="9525">
            <a:noFill/>
            <a:miter lim="800000"/>
            <a:headEnd/>
            <a:tailEnd/>
          </a:ln>
          <a:effectLst/>
        </p:spPr>
        <p:txBody>
          <a:bodyPr>
            <a:spAutoFit/>
          </a:bodyPr>
          <a:lstStyle/>
          <a:p>
            <a:r>
              <a:rPr lang="en-US" sz="1600" b="1" dirty="0">
                <a:latin typeface="Arial" charset="0"/>
                <a:cs typeface="Arial" charset="0"/>
              </a:rPr>
              <a:t>             </a:t>
            </a:r>
            <a:r>
              <a:rPr lang="en-US" sz="1600" b="1" u="sng" dirty="0">
                <a:latin typeface="Arial" charset="0"/>
                <a:cs typeface="Arial" charset="0"/>
              </a:rPr>
              <a:t>OCCUPATION</a:t>
            </a:r>
          </a:p>
          <a:p>
            <a:endParaRPr lang="en-US" sz="1600" b="1" u="sng" dirty="0">
              <a:latin typeface="Arial" charset="0"/>
              <a:cs typeface="Arial" charset="0"/>
            </a:endParaRPr>
          </a:p>
          <a:p>
            <a:pPr>
              <a:buFont typeface="Wingdings" pitchFamily="2" charset="2"/>
              <a:buChar char="Ø"/>
            </a:pPr>
            <a:r>
              <a:rPr lang="en-US" sz="1400" dirty="0">
                <a:latin typeface="Arial" charset="0"/>
                <a:cs typeface="Arial" charset="0"/>
              </a:rPr>
              <a:t> </a:t>
            </a:r>
            <a:r>
              <a:rPr lang="en-US" sz="1400" b="1" dirty="0">
                <a:latin typeface="Arial" charset="0"/>
                <a:cs typeface="Arial" charset="0"/>
              </a:rPr>
              <a:t>Self Employed                         </a:t>
            </a:r>
            <a:r>
              <a:rPr lang="en-US" sz="1400" b="1" dirty="0" smtClean="0">
                <a:latin typeface="Arial" charset="0"/>
                <a:cs typeface="Arial" charset="0"/>
              </a:rPr>
              <a:t>    – </a:t>
            </a:r>
            <a:r>
              <a:rPr lang="en-US" sz="1400" b="1" dirty="0">
                <a:latin typeface="Arial" charset="0"/>
                <a:cs typeface="Arial" charset="0"/>
              </a:rPr>
              <a:t>5</a:t>
            </a:r>
            <a:r>
              <a:rPr lang="en-US" sz="1400" b="1" dirty="0" smtClean="0">
                <a:latin typeface="Arial" charset="0"/>
                <a:cs typeface="Arial" charset="0"/>
              </a:rPr>
              <a:t>9 </a:t>
            </a:r>
            <a:endParaRPr lang="en-US" sz="1400" b="1" dirty="0">
              <a:latin typeface="Arial" charset="0"/>
              <a:cs typeface="Arial" charset="0"/>
            </a:endParaRPr>
          </a:p>
          <a:p>
            <a:endParaRPr lang="en-US" sz="1400" b="1" dirty="0">
              <a:latin typeface="Arial" charset="0"/>
              <a:cs typeface="Arial" charset="0"/>
            </a:endParaRPr>
          </a:p>
          <a:p>
            <a:pPr>
              <a:buFont typeface="Wingdings" pitchFamily="2" charset="2"/>
              <a:buChar char="Ø"/>
            </a:pPr>
            <a:r>
              <a:rPr lang="en-US" sz="1400" b="1" dirty="0">
                <a:latin typeface="Arial" charset="0"/>
                <a:cs typeface="Arial" charset="0"/>
              </a:rPr>
              <a:t> Professionals-Lawyers, </a:t>
            </a:r>
          </a:p>
          <a:p>
            <a:pPr>
              <a:buFont typeface="Wingdings" pitchFamily="2" charset="2"/>
              <a:buNone/>
            </a:pPr>
            <a:r>
              <a:rPr lang="en-US" sz="1400" b="1" dirty="0">
                <a:latin typeface="Arial" charset="0"/>
                <a:cs typeface="Arial" charset="0"/>
              </a:rPr>
              <a:t>    Engineers, Doctors, Bankers </a:t>
            </a:r>
            <a:r>
              <a:rPr lang="en-US" sz="1400" b="1" dirty="0" smtClean="0">
                <a:latin typeface="Arial" charset="0"/>
                <a:cs typeface="Arial" charset="0"/>
              </a:rPr>
              <a:t>etc – 73     </a:t>
            </a:r>
            <a:endParaRPr lang="en-US" sz="1400" b="1" dirty="0">
              <a:latin typeface="Arial" charset="0"/>
              <a:cs typeface="Arial" charset="0"/>
            </a:endParaRPr>
          </a:p>
          <a:p>
            <a:pPr>
              <a:buFont typeface="Wingdings" pitchFamily="2" charset="2"/>
              <a:buChar char="Ø"/>
            </a:pPr>
            <a:endParaRPr lang="en-US" sz="1400" b="1" dirty="0">
              <a:latin typeface="Arial" charset="0"/>
              <a:cs typeface="Arial" charset="0"/>
            </a:endParaRPr>
          </a:p>
          <a:p>
            <a:pPr>
              <a:buFont typeface="Wingdings" pitchFamily="2" charset="2"/>
              <a:buChar char="Ø"/>
            </a:pPr>
            <a:r>
              <a:rPr lang="en-US" sz="1400" b="1" dirty="0">
                <a:latin typeface="Arial" charset="0"/>
                <a:cs typeface="Arial" charset="0"/>
              </a:rPr>
              <a:t>  </a:t>
            </a:r>
            <a:r>
              <a:rPr lang="en-US" sz="1400" b="1" dirty="0" err="1">
                <a:latin typeface="Arial" charset="0"/>
                <a:cs typeface="Arial" charset="0"/>
              </a:rPr>
              <a:t>Coys</a:t>
            </a:r>
            <a:r>
              <a:rPr lang="en-US" sz="1400" b="1" dirty="0">
                <a:latin typeface="Arial" charset="0"/>
                <a:cs typeface="Arial" charset="0"/>
              </a:rPr>
              <a:t> Managers/ Directors          – </a:t>
            </a:r>
            <a:r>
              <a:rPr lang="en-US" sz="1400" b="1" dirty="0" smtClean="0">
                <a:latin typeface="Arial" charset="0"/>
                <a:cs typeface="Arial" charset="0"/>
              </a:rPr>
              <a:t> 65</a:t>
            </a:r>
            <a:endParaRPr lang="en-US" sz="1400" b="1" dirty="0">
              <a:latin typeface="Arial" charset="0"/>
              <a:cs typeface="Arial" charset="0"/>
            </a:endParaRPr>
          </a:p>
          <a:p>
            <a:pPr>
              <a:buFont typeface="Wingdings" pitchFamily="2" charset="2"/>
              <a:buNone/>
            </a:pPr>
            <a:endParaRPr lang="en-US" sz="1400" b="1" dirty="0">
              <a:latin typeface="Arial" charset="0"/>
              <a:cs typeface="Arial" charset="0"/>
            </a:endParaRPr>
          </a:p>
          <a:p>
            <a:pPr>
              <a:buFont typeface="Wingdings" pitchFamily="2" charset="2"/>
              <a:buChar char="Ø"/>
            </a:pPr>
            <a:r>
              <a:rPr lang="en-US" sz="1400" b="1" dirty="0">
                <a:latin typeface="Arial" charset="0"/>
                <a:cs typeface="Arial" charset="0"/>
              </a:rPr>
              <a:t>  Others                                         –  </a:t>
            </a:r>
            <a:r>
              <a:rPr lang="en-US" sz="1400" b="1" dirty="0" smtClean="0">
                <a:latin typeface="Arial" charset="0"/>
                <a:cs typeface="Arial" charset="0"/>
              </a:rPr>
              <a:t>28</a:t>
            </a:r>
            <a:endParaRPr lang="en-US" sz="1400" b="1" dirty="0">
              <a:latin typeface="Arial" charset="0"/>
              <a:cs typeface="Arial" charset="0"/>
            </a:endParaRPr>
          </a:p>
          <a:p>
            <a:pPr>
              <a:buFont typeface="Wingdings" pitchFamily="2" charset="2"/>
              <a:buChar char="Ø"/>
            </a:pPr>
            <a:endParaRPr lang="en-US" sz="1400" dirty="0">
              <a:latin typeface="Arial" charset="0"/>
              <a:cs typeface="Arial" charset="0"/>
            </a:endParaRPr>
          </a:p>
          <a:p>
            <a:pPr>
              <a:buFont typeface="Wingdings" pitchFamily="2" charset="2"/>
              <a:buChar char="Ø"/>
            </a:pPr>
            <a:endParaRPr lang="en-US" sz="1400" dirty="0">
              <a:latin typeface="Arial" charset="0"/>
              <a:cs typeface="Arial" charset="0"/>
            </a:endParaRPr>
          </a:p>
          <a:p>
            <a:pPr>
              <a:buFont typeface="Wingdings" pitchFamily="2" charset="2"/>
              <a:buNone/>
            </a:pPr>
            <a:endParaRPr lang="en-US" sz="1400" dirty="0">
              <a:latin typeface="Arial" charset="0"/>
              <a:cs typeface="Arial" charset="0"/>
            </a:endParaRPr>
          </a:p>
          <a:p>
            <a:pPr>
              <a:buFont typeface="Wingdings" pitchFamily="2" charset="2"/>
              <a:buChar char="Ø"/>
            </a:pPr>
            <a:endParaRPr lang="en-US" sz="1400" dirty="0">
              <a:latin typeface="Arial" charset="0"/>
              <a:cs typeface="Arial" charset="0"/>
            </a:endParaRPr>
          </a:p>
          <a:p>
            <a:pPr>
              <a:buFont typeface="Wingdings" pitchFamily="2" charset="2"/>
              <a:buChar char="Ø"/>
            </a:pPr>
            <a:endParaRPr lang="en-US" sz="1400" b="1" dirty="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914400" y="2209800"/>
            <a:ext cx="6324600" cy="3581400"/>
          </a:xfrm>
          <a:prstGeom prst="rect">
            <a:avLst/>
          </a:prstGeom>
          <a:gradFill rotWithShape="1">
            <a:gsLst>
              <a:gs pos="0">
                <a:srgbClr val="B2B2B2"/>
              </a:gs>
              <a:gs pos="100000">
                <a:schemeClr val="bg1"/>
              </a:gs>
            </a:gsLst>
            <a:lin ang="5400000" scaled="1"/>
          </a:gradFill>
          <a:ln w="28575">
            <a:solidFill>
              <a:schemeClr val="tx1"/>
            </a:solidFill>
            <a:miter lim="800000"/>
            <a:headEnd/>
            <a:tailEnd/>
          </a:ln>
          <a:effectLst/>
        </p:spPr>
        <p:txBody>
          <a:bodyPr wrap="none" anchor="ctr"/>
          <a:lstStyle/>
          <a:p>
            <a:endParaRPr lang="en-US"/>
          </a:p>
        </p:txBody>
      </p:sp>
      <p:sp>
        <p:nvSpPr>
          <p:cNvPr id="212996" name="AutoShape 4"/>
          <p:cNvSpPr>
            <a:spLocks noChangeAspect="1" noChangeArrowheads="1" noTextEdit="1"/>
          </p:cNvSpPr>
          <p:nvPr/>
        </p:nvSpPr>
        <p:spPr bwMode="auto">
          <a:xfrm>
            <a:off x="1295400" y="1676400"/>
            <a:ext cx="6324600" cy="4216400"/>
          </a:xfrm>
          <a:prstGeom prst="rect">
            <a:avLst/>
          </a:prstGeom>
          <a:noFill/>
          <a:ln w="9525">
            <a:noFill/>
            <a:miter lim="800000"/>
            <a:headEnd/>
            <a:tailEnd/>
          </a:ln>
        </p:spPr>
        <p:txBody>
          <a:bodyPr/>
          <a:lstStyle/>
          <a:p>
            <a:endParaRPr lang="en-US"/>
          </a:p>
        </p:txBody>
      </p:sp>
      <p:sp>
        <p:nvSpPr>
          <p:cNvPr id="212997" name="AutoShape 5"/>
          <p:cNvSpPr>
            <a:spLocks noChangeAspect="1" noChangeArrowheads="1" noTextEdit="1"/>
          </p:cNvSpPr>
          <p:nvPr/>
        </p:nvSpPr>
        <p:spPr bwMode="auto">
          <a:xfrm>
            <a:off x="990600" y="1143000"/>
            <a:ext cx="6324600" cy="4537075"/>
          </a:xfrm>
          <a:prstGeom prst="rect">
            <a:avLst/>
          </a:prstGeom>
          <a:gradFill rotWithShape="1">
            <a:gsLst>
              <a:gs pos="0">
                <a:schemeClr val="accent1"/>
              </a:gs>
              <a:gs pos="100000">
                <a:schemeClr val="bg1"/>
              </a:gs>
            </a:gsLst>
            <a:lin ang="5400000" scaled="1"/>
          </a:gradFill>
          <a:ln w="9525">
            <a:noFill/>
            <a:miter lim="800000"/>
            <a:headEnd/>
            <a:tailEnd/>
          </a:ln>
        </p:spPr>
        <p:txBody>
          <a:bodyPr/>
          <a:lstStyle/>
          <a:p>
            <a:endParaRPr lang="en-US" dirty="0"/>
          </a:p>
        </p:txBody>
      </p:sp>
      <p:sp>
        <p:nvSpPr>
          <p:cNvPr id="212998" name="Rectangle 6"/>
          <p:cNvSpPr>
            <a:spLocks noChangeArrowheads="1"/>
          </p:cNvSpPr>
          <p:nvPr/>
        </p:nvSpPr>
        <p:spPr bwMode="auto">
          <a:xfrm>
            <a:off x="1314450" y="2438400"/>
            <a:ext cx="303213" cy="182563"/>
          </a:xfrm>
          <a:prstGeom prst="rect">
            <a:avLst/>
          </a:prstGeom>
          <a:noFill/>
          <a:ln w="9525">
            <a:noFill/>
            <a:miter lim="800000"/>
            <a:headEnd/>
            <a:tailEnd/>
          </a:ln>
        </p:spPr>
        <p:txBody>
          <a:bodyPr wrap="none" lIns="0" tIns="0" rIns="0" bIns="0">
            <a:spAutoFit/>
          </a:bodyPr>
          <a:lstStyle/>
          <a:p>
            <a:r>
              <a:rPr lang="en-US" sz="1200" b="1" dirty="0">
                <a:solidFill>
                  <a:srgbClr val="000000"/>
                </a:solidFill>
                <a:latin typeface="Arial" charset="0"/>
                <a:cs typeface="Arial" charset="0"/>
              </a:rPr>
              <a:t>51%</a:t>
            </a:r>
            <a:endParaRPr lang="en-US" sz="1200" b="1" dirty="0">
              <a:latin typeface="Arial" charset="0"/>
              <a:cs typeface="Arial" charset="0"/>
            </a:endParaRPr>
          </a:p>
        </p:txBody>
      </p:sp>
      <p:sp>
        <p:nvSpPr>
          <p:cNvPr id="212999" name="Rectangle 7"/>
          <p:cNvSpPr>
            <a:spLocks noChangeArrowheads="1"/>
          </p:cNvSpPr>
          <p:nvPr/>
        </p:nvSpPr>
        <p:spPr bwMode="auto">
          <a:xfrm>
            <a:off x="2209800" y="35052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38%</a:t>
            </a:r>
            <a:endParaRPr lang="en-US" sz="1200" b="1" dirty="0">
              <a:latin typeface="Arial" charset="0"/>
              <a:cs typeface="Arial" charset="0"/>
            </a:endParaRPr>
          </a:p>
        </p:txBody>
      </p:sp>
      <p:sp>
        <p:nvSpPr>
          <p:cNvPr id="213000" name="Rectangle 8"/>
          <p:cNvSpPr>
            <a:spLocks noChangeArrowheads="1"/>
          </p:cNvSpPr>
          <p:nvPr/>
        </p:nvSpPr>
        <p:spPr bwMode="auto">
          <a:xfrm>
            <a:off x="3048000" y="4191000"/>
            <a:ext cx="392736"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  26</a:t>
            </a:r>
            <a:r>
              <a:rPr lang="en-US" sz="1200" b="1" dirty="0">
                <a:solidFill>
                  <a:srgbClr val="000000"/>
                </a:solidFill>
                <a:latin typeface="Arial" charset="0"/>
                <a:cs typeface="Arial" charset="0"/>
              </a:rPr>
              <a:t>%</a:t>
            </a:r>
            <a:endParaRPr lang="en-US" sz="1200" b="1" dirty="0">
              <a:latin typeface="Arial" charset="0"/>
              <a:cs typeface="Arial" charset="0"/>
            </a:endParaRPr>
          </a:p>
        </p:txBody>
      </p:sp>
      <p:sp>
        <p:nvSpPr>
          <p:cNvPr id="213001" name="Rectangle 9"/>
          <p:cNvSpPr>
            <a:spLocks noChangeArrowheads="1"/>
          </p:cNvSpPr>
          <p:nvPr/>
        </p:nvSpPr>
        <p:spPr bwMode="auto">
          <a:xfrm>
            <a:off x="4038600" y="47244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20%</a:t>
            </a:r>
            <a:endParaRPr lang="en-US" sz="1200" b="1" dirty="0">
              <a:latin typeface="Arial" charset="0"/>
              <a:cs typeface="Arial" charset="0"/>
            </a:endParaRPr>
          </a:p>
        </p:txBody>
      </p:sp>
      <p:sp>
        <p:nvSpPr>
          <p:cNvPr id="213002" name="Rectangle 10"/>
          <p:cNvSpPr>
            <a:spLocks noChangeArrowheads="1"/>
          </p:cNvSpPr>
          <p:nvPr/>
        </p:nvSpPr>
        <p:spPr bwMode="auto">
          <a:xfrm>
            <a:off x="5029200" y="48006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14%</a:t>
            </a:r>
            <a:endParaRPr lang="en-US" sz="1200" b="1" dirty="0">
              <a:latin typeface="Arial" charset="0"/>
              <a:cs typeface="Arial" charset="0"/>
            </a:endParaRPr>
          </a:p>
        </p:txBody>
      </p:sp>
      <p:sp>
        <p:nvSpPr>
          <p:cNvPr id="213003" name="Rectangle 11"/>
          <p:cNvSpPr>
            <a:spLocks noChangeArrowheads="1"/>
          </p:cNvSpPr>
          <p:nvPr/>
        </p:nvSpPr>
        <p:spPr bwMode="auto">
          <a:xfrm>
            <a:off x="1011238" y="2671763"/>
            <a:ext cx="835025" cy="2960687"/>
          </a:xfrm>
          <a:prstGeom prst="rect">
            <a:avLst/>
          </a:prstGeom>
          <a:solidFill>
            <a:srgbClr val="FF80C0"/>
          </a:solidFill>
          <a:ln w="9525">
            <a:solidFill>
              <a:srgbClr val="FF80C0"/>
            </a:solidFill>
            <a:miter lim="800000"/>
            <a:headEnd/>
            <a:tailEnd/>
          </a:ln>
        </p:spPr>
        <p:txBody>
          <a:bodyPr/>
          <a:lstStyle/>
          <a:p>
            <a:endParaRPr lang="en-US"/>
          </a:p>
        </p:txBody>
      </p:sp>
      <p:sp>
        <p:nvSpPr>
          <p:cNvPr id="213004" name="Rectangle 12"/>
          <p:cNvSpPr>
            <a:spLocks noChangeArrowheads="1"/>
          </p:cNvSpPr>
          <p:nvPr/>
        </p:nvSpPr>
        <p:spPr bwMode="auto">
          <a:xfrm>
            <a:off x="1981200" y="3733800"/>
            <a:ext cx="836613" cy="1898650"/>
          </a:xfrm>
          <a:prstGeom prst="rect">
            <a:avLst/>
          </a:prstGeom>
          <a:solidFill>
            <a:srgbClr val="FF80C0"/>
          </a:solidFill>
          <a:ln w="9525">
            <a:solidFill>
              <a:srgbClr val="FF80C0"/>
            </a:solidFill>
            <a:miter lim="800000"/>
            <a:headEnd/>
            <a:tailEnd/>
          </a:ln>
        </p:spPr>
        <p:txBody>
          <a:bodyPr/>
          <a:lstStyle/>
          <a:p>
            <a:endParaRPr lang="en-US"/>
          </a:p>
        </p:txBody>
      </p:sp>
      <p:sp>
        <p:nvSpPr>
          <p:cNvPr id="213005" name="Rectangle 13"/>
          <p:cNvSpPr>
            <a:spLocks noChangeArrowheads="1"/>
          </p:cNvSpPr>
          <p:nvPr/>
        </p:nvSpPr>
        <p:spPr bwMode="auto">
          <a:xfrm>
            <a:off x="2971800" y="4495800"/>
            <a:ext cx="739774" cy="1136650"/>
          </a:xfrm>
          <a:prstGeom prst="rect">
            <a:avLst/>
          </a:prstGeom>
          <a:solidFill>
            <a:srgbClr val="FF80C0"/>
          </a:solidFill>
          <a:ln w="9525">
            <a:solidFill>
              <a:srgbClr val="FF80C0"/>
            </a:solidFill>
            <a:miter lim="800000"/>
            <a:headEnd/>
            <a:tailEnd/>
          </a:ln>
        </p:spPr>
        <p:txBody>
          <a:bodyPr/>
          <a:lstStyle/>
          <a:p>
            <a:endParaRPr lang="en-US"/>
          </a:p>
        </p:txBody>
      </p:sp>
      <p:sp>
        <p:nvSpPr>
          <p:cNvPr id="213006" name="Rectangle 14"/>
          <p:cNvSpPr>
            <a:spLocks noChangeArrowheads="1"/>
          </p:cNvSpPr>
          <p:nvPr/>
        </p:nvSpPr>
        <p:spPr bwMode="auto">
          <a:xfrm>
            <a:off x="3808413" y="4953000"/>
            <a:ext cx="835025" cy="679450"/>
          </a:xfrm>
          <a:prstGeom prst="rect">
            <a:avLst/>
          </a:prstGeom>
          <a:solidFill>
            <a:srgbClr val="FF80C0"/>
          </a:solidFill>
          <a:ln w="9525">
            <a:solidFill>
              <a:srgbClr val="FF80C0"/>
            </a:solidFill>
            <a:miter lim="800000"/>
            <a:headEnd/>
            <a:tailEnd/>
          </a:ln>
        </p:spPr>
        <p:txBody>
          <a:bodyPr/>
          <a:lstStyle/>
          <a:p>
            <a:endParaRPr lang="en-US"/>
          </a:p>
        </p:txBody>
      </p:sp>
      <p:sp>
        <p:nvSpPr>
          <p:cNvPr id="213007" name="Rectangle 15"/>
          <p:cNvSpPr>
            <a:spLocks noChangeArrowheads="1"/>
          </p:cNvSpPr>
          <p:nvPr/>
        </p:nvSpPr>
        <p:spPr bwMode="auto">
          <a:xfrm>
            <a:off x="4740275" y="5105400"/>
            <a:ext cx="836613" cy="527050"/>
          </a:xfrm>
          <a:prstGeom prst="rect">
            <a:avLst/>
          </a:prstGeom>
          <a:solidFill>
            <a:srgbClr val="FF80C0"/>
          </a:solidFill>
          <a:ln w="9525">
            <a:solidFill>
              <a:srgbClr val="FF80C0"/>
            </a:solidFill>
            <a:miter lim="800000"/>
            <a:headEnd/>
            <a:tailEnd/>
          </a:ln>
        </p:spPr>
        <p:txBody>
          <a:bodyPr/>
          <a:lstStyle/>
          <a:p>
            <a:endParaRPr lang="en-US"/>
          </a:p>
        </p:txBody>
      </p:sp>
      <p:sp>
        <p:nvSpPr>
          <p:cNvPr id="213008" name="Rectangle 16"/>
          <p:cNvSpPr>
            <a:spLocks noChangeArrowheads="1"/>
          </p:cNvSpPr>
          <p:nvPr/>
        </p:nvSpPr>
        <p:spPr bwMode="auto">
          <a:xfrm rot="16200000">
            <a:off x="1784866" y="2710934"/>
            <a:ext cx="1066800"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Listening to</a:t>
            </a:r>
          </a:p>
          <a:p>
            <a:r>
              <a:rPr lang="en-US" sz="1200" b="1" dirty="0" smtClean="0">
                <a:solidFill>
                  <a:srgbClr val="000000"/>
                </a:solidFill>
                <a:latin typeface="Arial" charset="0"/>
                <a:cs typeface="Arial" charset="0"/>
              </a:rPr>
              <a:t>customers</a:t>
            </a:r>
            <a:endParaRPr lang="en-US" sz="1200" b="1" dirty="0">
              <a:latin typeface="Arial" charset="0"/>
              <a:cs typeface="Arial" charset="0"/>
            </a:endParaRPr>
          </a:p>
        </p:txBody>
      </p:sp>
      <p:sp>
        <p:nvSpPr>
          <p:cNvPr id="213009" name="Rectangle 17"/>
          <p:cNvSpPr>
            <a:spLocks noChangeArrowheads="1"/>
          </p:cNvSpPr>
          <p:nvPr/>
        </p:nvSpPr>
        <p:spPr bwMode="auto">
          <a:xfrm rot="16200000">
            <a:off x="527566" y="1132701"/>
            <a:ext cx="1905000" cy="553998"/>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Anticipating my </a:t>
            </a:r>
          </a:p>
          <a:p>
            <a:r>
              <a:rPr lang="en-US" sz="1200" b="1" dirty="0" smtClean="0">
                <a:solidFill>
                  <a:srgbClr val="000000"/>
                </a:solidFill>
                <a:latin typeface="Arial" charset="0"/>
                <a:cs typeface="Arial" charset="0"/>
              </a:rPr>
              <a:t>needs and</a:t>
            </a:r>
          </a:p>
          <a:p>
            <a:r>
              <a:rPr lang="en-US" sz="1200" b="1" dirty="0" smtClean="0">
                <a:solidFill>
                  <a:srgbClr val="000000"/>
                </a:solidFill>
                <a:latin typeface="Arial" charset="0"/>
                <a:cs typeface="Arial" charset="0"/>
              </a:rPr>
              <a:t>satisfying them</a:t>
            </a:r>
            <a:endParaRPr lang="en-US" sz="1200" b="1" dirty="0">
              <a:latin typeface="Arial" charset="0"/>
              <a:cs typeface="Arial" charset="0"/>
            </a:endParaRPr>
          </a:p>
        </p:txBody>
      </p:sp>
      <p:sp>
        <p:nvSpPr>
          <p:cNvPr id="213010" name="Rectangle 18"/>
          <p:cNvSpPr>
            <a:spLocks noChangeArrowheads="1"/>
          </p:cNvSpPr>
          <p:nvPr/>
        </p:nvSpPr>
        <p:spPr bwMode="auto">
          <a:xfrm rot="16200000">
            <a:off x="2465903" y="3096697"/>
            <a:ext cx="1685926"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Keeping to promises </a:t>
            </a:r>
            <a:endParaRPr lang="en-US" sz="1200" b="1" dirty="0">
              <a:solidFill>
                <a:srgbClr val="000000"/>
              </a:solidFill>
              <a:latin typeface="Arial" charset="0"/>
              <a:cs typeface="Arial" charset="0"/>
            </a:endParaRPr>
          </a:p>
          <a:p>
            <a:endParaRPr lang="en-US" sz="1200" b="1" dirty="0">
              <a:latin typeface="Arial" charset="0"/>
              <a:cs typeface="Arial" charset="0"/>
            </a:endParaRPr>
          </a:p>
        </p:txBody>
      </p:sp>
      <p:sp>
        <p:nvSpPr>
          <p:cNvPr id="213011" name="Rectangle 19"/>
          <p:cNvSpPr>
            <a:spLocks noChangeArrowheads="1"/>
          </p:cNvSpPr>
          <p:nvPr/>
        </p:nvSpPr>
        <p:spPr bwMode="auto">
          <a:xfrm rot="16200000">
            <a:off x="3385329" y="3634859"/>
            <a:ext cx="1644681" cy="369332"/>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Dealing with problems</a:t>
            </a:r>
          </a:p>
          <a:p>
            <a:r>
              <a:rPr lang="en-US" sz="1200" b="1" dirty="0" smtClean="0">
                <a:solidFill>
                  <a:srgbClr val="000000"/>
                </a:solidFill>
                <a:latin typeface="Arial" charset="0"/>
                <a:cs typeface="Arial" charset="0"/>
              </a:rPr>
              <a:t>immediately</a:t>
            </a:r>
            <a:endParaRPr lang="en-US" sz="1200" b="1" dirty="0">
              <a:latin typeface="Arial" charset="0"/>
              <a:cs typeface="Arial" charset="0"/>
            </a:endParaRPr>
          </a:p>
        </p:txBody>
      </p:sp>
      <p:sp>
        <p:nvSpPr>
          <p:cNvPr id="213012" name="Rectangle 20"/>
          <p:cNvSpPr>
            <a:spLocks noChangeArrowheads="1"/>
          </p:cNvSpPr>
          <p:nvPr/>
        </p:nvSpPr>
        <p:spPr bwMode="auto">
          <a:xfrm rot="16200000">
            <a:off x="3842266" y="3244334"/>
            <a:ext cx="2590800"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Good mechanism for criticism,</a:t>
            </a:r>
          </a:p>
          <a:p>
            <a:r>
              <a:rPr lang="en-US" sz="1200" b="1" dirty="0" smtClean="0">
                <a:solidFill>
                  <a:srgbClr val="000000"/>
                </a:solidFill>
                <a:latin typeface="Arial" charset="0"/>
                <a:cs typeface="Arial" charset="0"/>
              </a:rPr>
              <a:t>Comments and suggestions</a:t>
            </a:r>
            <a:endParaRPr lang="en-US" sz="1200" b="1" dirty="0">
              <a:latin typeface="Arial" charset="0"/>
              <a:cs typeface="Arial" charset="0"/>
            </a:endParaRPr>
          </a:p>
        </p:txBody>
      </p:sp>
      <p:sp>
        <p:nvSpPr>
          <p:cNvPr id="213013" name="Text Box 21"/>
          <p:cNvSpPr txBox="1">
            <a:spLocks noChangeArrowheads="1"/>
          </p:cNvSpPr>
          <p:nvPr/>
        </p:nvSpPr>
        <p:spPr bwMode="auto">
          <a:xfrm>
            <a:off x="0" y="5943600"/>
            <a:ext cx="9658350" cy="1138773"/>
          </a:xfrm>
          <a:prstGeom prst="rect">
            <a:avLst/>
          </a:prstGeom>
          <a:noFill/>
          <a:ln w="9525">
            <a:noFill/>
            <a:miter lim="800000"/>
            <a:headEnd/>
            <a:tailEnd/>
          </a:ln>
          <a:effectLst/>
        </p:spPr>
        <p:txBody>
          <a:bodyPr>
            <a:spAutoFit/>
          </a:bodyPr>
          <a:lstStyle/>
          <a:p>
            <a:pPr>
              <a:buBlip>
                <a:blip r:embed="rId2"/>
              </a:buBlip>
            </a:pPr>
            <a:r>
              <a:rPr lang="en-US" b="1" dirty="0">
                <a:latin typeface="Arial" charset="0"/>
                <a:cs typeface="Arial" charset="0"/>
              </a:rPr>
              <a:t> </a:t>
            </a:r>
            <a:r>
              <a:rPr lang="en-US" sz="1600" dirty="0" smtClean="0">
                <a:latin typeface="Arial" charset="0"/>
                <a:cs typeface="Arial" charset="0"/>
              </a:rPr>
              <a:t>To most respondents, anticipating customers’ needs and satisfying them must lie at the heart of </a:t>
            </a:r>
          </a:p>
          <a:p>
            <a:r>
              <a:rPr lang="en-US" sz="1600" dirty="0" smtClean="0">
                <a:latin typeface="Arial" charset="0"/>
                <a:cs typeface="Arial" charset="0"/>
              </a:rPr>
              <a:t>    any meaningful customer service and ditto for listening to customers coupled with a display of</a:t>
            </a:r>
          </a:p>
          <a:p>
            <a:r>
              <a:rPr lang="en-US" sz="1600" dirty="0" smtClean="0">
                <a:latin typeface="Arial" charset="0"/>
                <a:cs typeface="Arial" charset="0"/>
              </a:rPr>
              <a:t>    good body language – smiling and eye contact. </a:t>
            </a:r>
            <a:endParaRPr lang="en-US" sz="1600" dirty="0">
              <a:latin typeface="Arial" charset="0"/>
              <a:cs typeface="Arial" charset="0"/>
            </a:endParaRPr>
          </a:p>
          <a:p>
            <a:r>
              <a:rPr lang="en-US" sz="1600" dirty="0">
                <a:latin typeface="Arial" charset="0"/>
                <a:cs typeface="Arial" charset="0"/>
              </a:rPr>
              <a:t>   </a:t>
            </a:r>
            <a:r>
              <a:rPr lang="en-US" sz="1800" dirty="0">
                <a:latin typeface="Arial" charset="0"/>
                <a:cs typeface="Arial" charset="0"/>
              </a:rPr>
              <a:t>                                </a:t>
            </a:r>
          </a:p>
        </p:txBody>
      </p:sp>
      <p:sp>
        <p:nvSpPr>
          <p:cNvPr id="23" name="Rectangle 14"/>
          <p:cNvSpPr>
            <a:spLocks noChangeArrowheads="1"/>
          </p:cNvSpPr>
          <p:nvPr/>
        </p:nvSpPr>
        <p:spPr bwMode="auto">
          <a:xfrm>
            <a:off x="5715000" y="5105400"/>
            <a:ext cx="835025" cy="527050"/>
          </a:xfrm>
          <a:prstGeom prst="rect">
            <a:avLst/>
          </a:prstGeom>
          <a:solidFill>
            <a:srgbClr val="FF80C0"/>
          </a:solidFill>
          <a:ln w="9525">
            <a:solidFill>
              <a:srgbClr val="FF80C0"/>
            </a:solidFill>
            <a:miter lim="800000"/>
            <a:headEnd/>
            <a:tailEnd/>
          </a:ln>
        </p:spPr>
        <p:txBody>
          <a:bodyPr/>
          <a:lstStyle/>
          <a:p>
            <a:endParaRPr lang="en-US"/>
          </a:p>
        </p:txBody>
      </p:sp>
      <p:sp>
        <p:nvSpPr>
          <p:cNvPr id="24" name="TextBox 23"/>
          <p:cNvSpPr txBox="1"/>
          <p:nvPr/>
        </p:nvSpPr>
        <p:spPr>
          <a:xfrm>
            <a:off x="685800" y="228600"/>
            <a:ext cx="7233070" cy="923330"/>
          </a:xfrm>
          <a:prstGeom prst="rect">
            <a:avLst/>
          </a:prstGeom>
          <a:noFill/>
        </p:spPr>
        <p:txBody>
          <a:bodyPr wrap="none" rtlCol="0">
            <a:spAutoFit/>
          </a:bodyPr>
          <a:lstStyle/>
          <a:p>
            <a:r>
              <a:rPr lang="en-US" b="1" dirty="0" smtClean="0"/>
              <a:t>                                      Executive Summary of Findings</a:t>
            </a:r>
          </a:p>
          <a:p>
            <a:endParaRPr lang="en-US" b="1" dirty="0" smtClean="0"/>
          </a:p>
          <a:p>
            <a:r>
              <a:rPr lang="en-US" b="1" dirty="0" smtClean="0"/>
              <a:t>What Constitutes Good Customer Service from Respondents’ Perspectives</a:t>
            </a:r>
            <a:endParaRPr lang="en-US" dirty="0"/>
          </a:p>
        </p:txBody>
      </p:sp>
      <p:sp>
        <p:nvSpPr>
          <p:cNvPr id="25" name="Rectangle 18"/>
          <p:cNvSpPr>
            <a:spLocks noChangeArrowheads="1"/>
          </p:cNvSpPr>
          <p:nvPr/>
        </p:nvSpPr>
        <p:spPr bwMode="auto">
          <a:xfrm rot="16200000">
            <a:off x="4772799" y="3152001"/>
            <a:ext cx="2743200" cy="553998"/>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Making me feel important and appreciated / treating me with respect </a:t>
            </a:r>
            <a:endParaRPr lang="en-US" sz="1200" b="1" dirty="0">
              <a:solidFill>
                <a:srgbClr val="000000"/>
              </a:solidFill>
              <a:latin typeface="Arial" charset="0"/>
              <a:cs typeface="Arial" charset="0"/>
            </a:endParaRPr>
          </a:p>
          <a:p>
            <a:endParaRPr lang="en-US" sz="1200" b="1" dirty="0">
              <a:latin typeface="Arial" charset="0"/>
              <a:cs typeface="Arial" charset="0"/>
            </a:endParaRPr>
          </a:p>
        </p:txBody>
      </p:sp>
      <p:sp>
        <p:nvSpPr>
          <p:cNvPr id="26" name="Rectangle 8"/>
          <p:cNvSpPr>
            <a:spLocks noChangeArrowheads="1"/>
          </p:cNvSpPr>
          <p:nvPr/>
        </p:nvSpPr>
        <p:spPr bwMode="auto">
          <a:xfrm>
            <a:off x="5867400" y="4876800"/>
            <a:ext cx="349455"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 14%</a:t>
            </a:r>
            <a:endParaRPr lang="en-US" sz="1200" b="1" dirty="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440363"/>
          </a:xfrm>
        </p:spPr>
        <p:txBody>
          <a:bodyPr>
            <a:normAutofit/>
          </a:bodyPr>
          <a:lstStyle/>
          <a:p>
            <a:pPr>
              <a:buBlip>
                <a:blip r:embed="rId2"/>
              </a:buBlip>
            </a:pPr>
            <a:r>
              <a:rPr lang="en-US" sz="1800" dirty="0" smtClean="0"/>
              <a:t>Listening to customers is greatly underscored because customers do not buy products</a:t>
            </a:r>
          </a:p>
          <a:p>
            <a:pPr>
              <a:buNone/>
            </a:pPr>
            <a:r>
              <a:rPr lang="en-US" sz="1800" dirty="0" smtClean="0"/>
              <a:t>       or services; they buy ‘good feelings’ and ‘solutions to problems’. Most of their needs </a:t>
            </a:r>
          </a:p>
          <a:p>
            <a:pPr>
              <a:buNone/>
            </a:pPr>
            <a:r>
              <a:rPr lang="en-US" sz="1800" dirty="0" smtClean="0"/>
              <a:t>       are emotional rather than rational. Moreover, a good customer service would not </a:t>
            </a:r>
          </a:p>
          <a:p>
            <a:pPr>
              <a:buNone/>
            </a:pPr>
            <a:r>
              <a:rPr lang="en-US" sz="1800" dirty="0" smtClean="0"/>
              <a:t>       make promises unless it would keep them. It should also have the capacity to deal </a:t>
            </a:r>
          </a:p>
          <a:p>
            <a:pPr>
              <a:buNone/>
            </a:pPr>
            <a:r>
              <a:rPr lang="en-US" sz="1800" dirty="0" smtClean="0"/>
              <a:t>       with problems / complaints immediately.</a:t>
            </a:r>
          </a:p>
          <a:p>
            <a:pPr>
              <a:buNone/>
            </a:pPr>
            <a:endParaRPr lang="en-US" sz="1800" dirty="0" smtClean="0"/>
          </a:p>
          <a:p>
            <a:pPr>
              <a:buBlip>
                <a:blip r:embed="rId2"/>
              </a:buBlip>
            </a:pPr>
            <a:r>
              <a:rPr lang="en-US" sz="1800" dirty="0" smtClean="0"/>
              <a:t> Good customer service and good/efficient/prudent management are not mutually exclusive in that the latter should necessarily translates to the former  and vice -versa. </a:t>
            </a:r>
          </a:p>
          <a:p>
            <a:pPr>
              <a:buNone/>
            </a:pPr>
            <a:r>
              <a:rPr lang="en-US" sz="1800" dirty="0" smtClean="0"/>
              <a:t>       It was also reasoned that “the quality of a company’s end product / service will be measured in terms of the quality of the back up services it renders”.</a:t>
            </a:r>
          </a:p>
          <a:p>
            <a:pPr>
              <a:buNone/>
            </a:pPr>
            <a:endParaRPr lang="en-US" sz="1800" dirty="0" smtClean="0"/>
          </a:p>
          <a:p>
            <a:pPr>
              <a:buBlip>
                <a:blip r:embed="rId2"/>
              </a:buBlip>
            </a:pPr>
            <a:r>
              <a:rPr lang="en-US" sz="1800" dirty="0" smtClean="0"/>
              <a:t> In category terms, banks, hotels and Quick Service Restaurants and Pay TV, in that order, were credited with  some level of good customer service.</a:t>
            </a:r>
          </a:p>
          <a:p>
            <a:pPr>
              <a:buBlip>
                <a:blip r:embed="rId2"/>
              </a:buBlip>
            </a:pPr>
            <a:endParaRPr lang="en-US" sz="1800" dirty="0" smtClean="0"/>
          </a:p>
          <a:p>
            <a:pPr>
              <a:buBlip>
                <a:blip r:embed="rId2"/>
              </a:buBlip>
            </a:pPr>
            <a:r>
              <a:rPr lang="en-US" sz="1800" dirty="0" smtClean="0"/>
              <a:t> Sectors with awful customer service are PHCN, Telecoms, Airports and Airlines, in that order.</a:t>
            </a:r>
          </a:p>
          <a:p>
            <a:pPr>
              <a:buBlip>
                <a:blip r:embed="rId2"/>
              </a:buBlip>
            </a:pPr>
            <a:endParaRPr lang="en-US" sz="1800" dirty="0" smtClean="0"/>
          </a:p>
          <a:p>
            <a:pPr>
              <a:buNone/>
            </a:pPr>
            <a:endParaRPr lang="en-US" sz="1800" dirty="0" smtClean="0"/>
          </a:p>
          <a:p>
            <a:pPr>
              <a:buNone/>
            </a:pPr>
            <a:endParaRPr lang="en-US" sz="1800" dirty="0" smtClean="0"/>
          </a:p>
          <a:p>
            <a:pPr>
              <a:buNone/>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533400"/>
            <a:ext cx="8382000" cy="5592763"/>
          </a:xfrm>
        </p:spPr>
        <p:txBody>
          <a:bodyPr>
            <a:normAutofit/>
          </a:bodyPr>
          <a:lstStyle/>
          <a:p>
            <a:pPr>
              <a:buNone/>
            </a:pPr>
            <a:endParaRPr lang="en-US" sz="2000" dirty="0" smtClean="0"/>
          </a:p>
          <a:p>
            <a:pPr>
              <a:buBlip>
                <a:blip r:embed="rId2"/>
              </a:buBlip>
            </a:pPr>
            <a:r>
              <a:rPr lang="en-US" sz="2000" dirty="0" smtClean="0"/>
              <a:t>The lessons to be learnt from the study are not far fetched. Customer service should necessarily be an integral part of a company’s customer proposition – the sum total of benefits which a vendor promises that a customer will receive in return for the customer’s associated payment (or other value transfer). Since customers have memories, they will remember you, whether you remember them or not. Moreover, customers trust can be destroyed at once by a major service problem, or it can be undermined one day at a time, with a thousand small demonstrations of ineptitude.</a:t>
            </a:r>
          </a:p>
          <a:p>
            <a:pPr>
              <a:buBlip>
                <a:blip r:embed="rId2"/>
              </a:buBlip>
            </a:pPr>
            <a:endParaRPr lang="en-US" sz="2000" dirty="0" smtClean="0"/>
          </a:p>
          <a:p>
            <a:pPr>
              <a:buNone/>
            </a:pPr>
            <a:r>
              <a:rPr lang="en-US" sz="2000" smtClean="0"/>
              <a:t>   </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1800" b="1" dirty="0" smtClean="0"/>
              <a:t>Detailed Findings</a:t>
            </a:r>
            <a:br>
              <a:rPr lang="en-US" sz="1800" b="1" dirty="0" smtClean="0"/>
            </a:br>
            <a:r>
              <a:rPr lang="en-US" sz="1800" b="1" dirty="0" smtClean="0"/>
              <a:t/>
            </a:r>
            <a:br>
              <a:rPr lang="en-US" sz="1800" b="1" dirty="0" smtClean="0"/>
            </a:br>
            <a:r>
              <a:rPr lang="en-US" sz="1800" b="1" dirty="0" smtClean="0"/>
              <a:t>The Position of ‘Customer Service’ in the Basket of Other Offerings</a:t>
            </a:r>
            <a:endParaRPr lang="en-US" sz="1800" b="1" dirty="0"/>
          </a:p>
        </p:txBody>
      </p:sp>
      <p:graphicFrame>
        <p:nvGraphicFramePr>
          <p:cNvPr id="2050" name="Object 2"/>
          <p:cNvGraphicFramePr>
            <a:graphicFrameLocks noChangeAspect="1"/>
          </p:cNvGraphicFramePr>
          <p:nvPr>
            <p:ph type="tbl" idx="1"/>
          </p:nvPr>
        </p:nvGraphicFramePr>
        <p:xfrm>
          <a:off x="609600" y="914401"/>
          <a:ext cx="8077200" cy="3886199"/>
        </p:xfrm>
        <a:graphic>
          <a:graphicData uri="http://schemas.openxmlformats.org/presentationml/2006/ole">
            <p:oleObj spid="_x0000_s2050" name="Chart" r:id="rId4" imgW="6096166" imgH="4067092" progId="MSGraph.Chart.8">
              <p:embed followColorScheme="full"/>
            </p:oleObj>
          </a:graphicData>
        </a:graphic>
      </p:graphicFrame>
      <p:sp>
        <p:nvSpPr>
          <p:cNvPr id="5" name="TextBox 4"/>
          <p:cNvSpPr txBox="1"/>
          <p:nvPr/>
        </p:nvSpPr>
        <p:spPr>
          <a:xfrm>
            <a:off x="0" y="4800600"/>
            <a:ext cx="9222547" cy="2031325"/>
          </a:xfrm>
          <a:prstGeom prst="rect">
            <a:avLst/>
          </a:prstGeom>
          <a:noFill/>
        </p:spPr>
        <p:txBody>
          <a:bodyPr wrap="square" rtlCol="0">
            <a:spAutoFit/>
          </a:bodyPr>
          <a:lstStyle/>
          <a:p>
            <a:pPr>
              <a:buFont typeface="Arial" pitchFamily="34" charset="0"/>
              <a:buChar char="•"/>
            </a:pPr>
            <a:r>
              <a:rPr lang="en-US" dirty="0" smtClean="0"/>
              <a:t> The quality of customer service rendered by a company is placed on a higher pedestal vis-à-vis   </a:t>
            </a:r>
          </a:p>
          <a:p>
            <a:r>
              <a:rPr lang="en-US" dirty="0" smtClean="0"/>
              <a:t>   other offerings. More importantly, it was reasoned by most of the respondents that ‘good    </a:t>
            </a:r>
          </a:p>
          <a:p>
            <a:r>
              <a:rPr lang="en-US" dirty="0" smtClean="0"/>
              <a:t>   customer service’ should outpace ‘good/efficient/prudent management’, in that the two  </a:t>
            </a:r>
          </a:p>
          <a:p>
            <a:r>
              <a:rPr lang="en-US" dirty="0" smtClean="0"/>
              <a:t>   are not mutually exclusive. ‘Good/efficient/prudent management’ should necessarily translates  </a:t>
            </a:r>
          </a:p>
          <a:p>
            <a:r>
              <a:rPr lang="en-US" dirty="0" smtClean="0"/>
              <a:t>   to ‘good quality customer service’ and vice- versa for ‘good quality customer service’.   </a:t>
            </a:r>
          </a:p>
          <a:p>
            <a:r>
              <a:rPr lang="en-US" dirty="0" smtClean="0"/>
              <a:t>   Moreover, it was posited that “the quality of a company’s end product/service will be  </a:t>
            </a:r>
          </a:p>
          <a:p>
            <a:r>
              <a:rPr lang="en-US" dirty="0" smtClean="0"/>
              <a:t>   measured in terms of the quality of the back-up customer service it renders”.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1810</TotalTime>
  <Words>1311</Words>
  <Application>Microsoft Office PowerPoint</Application>
  <PresentationFormat>On-screen Show (4:3)</PresentationFormat>
  <Paragraphs>194</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Chart</vt:lpstr>
      <vt:lpstr>Background</vt:lpstr>
      <vt:lpstr>Slide 2</vt:lpstr>
      <vt:lpstr>Slide 3</vt:lpstr>
      <vt:lpstr>Slide 4</vt:lpstr>
      <vt:lpstr>            Achieved Sample Structure (Respondents’ Profile)</vt:lpstr>
      <vt:lpstr>Slide 6</vt:lpstr>
      <vt:lpstr>Slide 7</vt:lpstr>
      <vt:lpstr>Slide 8</vt:lpstr>
      <vt:lpstr>Detailed Findings  The Position of ‘Customer Service’ in the Basket of Other Offerings</vt:lpstr>
      <vt:lpstr>Sectors / Companies with Some Degree of Customer Service</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Niyi Ayeni</dc:creator>
  <cp:lastModifiedBy>Niyi Ayeni</cp:lastModifiedBy>
  <cp:revision>69</cp:revision>
  <dcterms:created xsi:type="dcterms:W3CDTF">2009-11-18T08:38:30Z</dcterms:created>
  <dcterms:modified xsi:type="dcterms:W3CDTF">2010-02-22T09:44:23Z</dcterms:modified>
</cp:coreProperties>
</file>